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0" r:id="rId4"/>
    <p:sldId id="274" r:id="rId5"/>
    <p:sldId id="275" r:id="rId6"/>
    <p:sldId id="261" r:id="rId7"/>
    <p:sldId id="259" r:id="rId8"/>
    <p:sldId id="258" r:id="rId9"/>
    <p:sldId id="277" r:id="rId10"/>
    <p:sldId id="263" r:id="rId11"/>
    <p:sldId id="269" r:id="rId12"/>
    <p:sldId id="262" r:id="rId13"/>
    <p:sldId id="265" r:id="rId14"/>
    <p:sldId id="266" r:id="rId15"/>
    <p:sldId id="267" r:id="rId16"/>
    <p:sldId id="268" r:id="rId17"/>
    <p:sldId id="270" r:id="rId18"/>
    <p:sldId id="264" r:id="rId19"/>
    <p:sldId id="271" r:id="rId20"/>
    <p:sldId id="272" r:id="rId21"/>
    <p:sldId id="276" r:id="rId22"/>
    <p:sldId id="278" r:id="rId23"/>
    <p:sldId id="27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600"/>
    <a:srgbClr val="6C2900"/>
    <a:srgbClr val="2597FF"/>
    <a:srgbClr val="FF9900"/>
    <a:srgbClr val="008000"/>
    <a:srgbClr val="FF0000"/>
    <a:srgbClr val="FA8784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556" autoAdjust="0"/>
  </p:normalViewPr>
  <p:slideViewPr>
    <p:cSldViewPr>
      <p:cViewPr varScale="1">
        <p:scale>
          <a:sx n="90" d="100"/>
          <a:sy n="90" d="100"/>
        </p:scale>
        <p:origin x="-16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09EB0DE-5E04-4BD0-8063-D41634647682}" type="datetimeFigureOut">
              <a:rPr lang="pl-PL"/>
              <a:pPr>
                <a:defRPr/>
              </a:pPr>
              <a:t>2015-03-02</a:t>
            </a:fld>
            <a:endParaRPr lang="pl-PL"/>
          </a:p>
        </p:txBody>
      </p:sp>
      <p:sp>
        <p:nvSpPr>
          <p:cNvPr id="14340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A8563E3-4627-4CCD-BAD2-8DBDDFA62B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6769BF30-F0BB-463F-A1D7-FF4CB5F44BD7}" type="slidenum">
              <a:rPr lang="pl-PL" sz="1200">
                <a:solidFill>
                  <a:srgbClr val="000000"/>
                </a:solidFill>
                <a:latin typeface="Times New Roman" pitchFamily="18" charset="0"/>
              </a:rPr>
              <a:pPr algn="r" defTabSz="449263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13</a:t>
            </a:fld>
            <a:endParaRPr lang="pl-PL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75" name="Rectangle 1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lIns="90000" tIns="46800" rIns="90000" bIns="46800" anchor="ctr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B9867837-D476-488F-A77D-2B1C9352346F}" type="slidenum">
              <a:rPr lang="pl-PL" sz="1200">
                <a:solidFill>
                  <a:srgbClr val="000000"/>
                </a:solidFill>
                <a:latin typeface="Times New Roman" pitchFamily="18" charset="0"/>
              </a:rPr>
              <a:pPr algn="r" defTabSz="449263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14</a:t>
            </a:fld>
            <a:endParaRPr lang="pl-PL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23" name="Rectangle 1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lIns="90000" tIns="46800" rIns="90000" bIns="46800" anchor="ctr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0ADA8070-8441-4769-83A9-BC5B1DC246C0}" type="slidenum">
              <a:rPr lang="pl-PL" sz="1200">
                <a:solidFill>
                  <a:srgbClr val="000000"/>
                </a:solidFill>
                <a:latin typeface="Times New Roman" pitchFamily="18" charset="0"/>
              </a:rPr>
              <a:pPr algn="r" defTabSz="449263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16</a:t>
            </a:fld>
            <a:endParaRPr lang="pl-PL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3795" name="Rectangle 1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lIns="90000" tIns="46800" rIns="90000" bIns="46800" anchor="ctr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AC080603-5A11-4D74-8C17-DAA69B58A7A6}" type="slidenum">
              <a:rPr lang="pl-PL" sz="1200">
                <a:solidFill>
                  <a:srgbClr val="000000"/>
                </a:solidFill>
                <a:latin typeface="Times New Roman" pitchFamily="18" charset="0"/>
              </a:rPr>
              <a:pPr algn="r" defTabSz="449263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17</a:t>
            </a:fld>
            <a:endParaRPr lang="pl-PL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843" name="Rectangle 1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lIns="90000" tIns="46800" rIns="90000" bIns="46800" anchor="ctr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D85356B4-7A9A-46A9-AE13-9DC980CCA396}" type="slidenum">
              <a:rPr lang="pl-PL" sz="1200">
                <a:solidFill>
                  <a:srgbClr val="000000"/>
                </a:solidFill>
                <a:latin typeface="Times New Roman" pitchFamily="18" charset="0"/>
              </a:rPr>
              <a:pPr algn="r" defTabSz="449263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19</a:t>
            </a:fld>
            <a:endParaRPr lang="pl-PL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15" name="Rectangle 1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lIns="90000" tIns="46800" rIns="90000" bIns="46800" anchor="ctr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4497935"/>
            <a:ext cx="7940660" cy="610820"/>
          </a:xfr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5566870"/>
            <a:ext cx="7940660" cy="6108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B621-8C6B-469E-A8CC-84066BC32323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A537F-8146-441C-8148-B7C9AD0AF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610820"/>
          </a:xfrm>
          <a:effectLst>
            <a:outerShdw blurRad="50800" dist="38100" dir="2700000" algn="tl" rotWithShape="0">
              <a:prstClr val="black">
                <a:alpha val="56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29600" cy="4123035"/>
          </a:xfrm>
        </p:spPr>
        <p:txBody>
          <a:bodyPr/>
          <a:lstStyle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4BF1-561A-4A74-B0CF-7B21176C634C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D0B57-EAFC-4AA4-9106-2D798C59E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1" y="374900"/>
            <a:ext cx="6719018" cy="868839"/>
          </a:xfrm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2" y="1138425"/>
            <a:ext cx="6719018" cy="5039265"/>
          </a:xfrm>
        </p:spPr>
        <p:txBody>
          <a:bodyPr/>
          <a:lstStyle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83164-566E-4927-A35C-594B3C5E8B42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3CAA-4E81-4864-B44D-56C52C51B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79660-215F-4E48-A0F9-D4DDE594B02A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D503F-9D34-4FF5-B043-097C213D4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1254B-039E-47C1-BEA9-0803C377BE32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6FDCB-5E0E-44D5-9B9E-8FE6DB5774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532180"/>
          </a:xfrm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05465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684518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205465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684518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59D44-2E66-40DB-90CD-6529715C9991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79CC-62E8-4557-A014-F500565F1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58F34-A3C0-4368-A0A1-FFDD4F9FE608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58350-C0F5-4FA5-9E9D-7FCA2C941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FD8B5-5B7C-41A4-8C35-C434D766726B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511A9-4F02-46CA-9103-50B109253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4D0F1-EC73-40EF-9E3A-D794DB13ECC2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A2CBC-630F-4ADC-8251-51DD03AF7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EEEB9-522E-449A-8435-F99F068CD7BD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497F9-CD73-4DE9-BAEB-57C603F0F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9A077-940A-45AD-B950-C5E9EE7ACB99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F1341-A47A-45E1-8859-70DD1BA34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2731F-BA16-442D-8539-AE3D3330B5D6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4A109-7EC8-490B-89EF-39F3AC15D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562167-584D-408E-A86A-E376A9DBB72C}" type="datetimeFigureOut">
              <a:rPr lang="en-US"/>
              <a:pPr>
                <a:defRPr/>
              </a:pPr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EE6F92-2BD6-4E43-8746-B166BA3D2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l.wikipedia.org/wiki/4_lutego" TargetMode="External"/><Relationship Id="rId2" Type="http://schemas.openxmlformats.org/officeDocument/2006/relationships/hyperlink" Target="http://pl.wikisource.org/wiki/Prawo_autorskie_(ustawa_z_4_lutego_1994_r._tekst_jednolity_z_2006_r.)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l.wikisource.org/wiki/Dz._U." TargetMode="External"/><Relationship Id="rId4" Type="http://schemas.openxmlformats.org/officeDocument/2006/relationships/hyperlink" Target="http://pl.wikipedia.org/wiki/199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allica.bnf.fr/ark:/12148/cb343488023/date1665" TargetMode="External"/><Relationship Id="rId7" Type="http://schemas.openxmlformats.org/officeDocument/2006/relationships/image" Target="../media/image6.jpeg"/><Relationship Id="rId2" Type="http://schemas.openxmlformats.org/officeDocument/2006/relationships/hyperlink" Target="http://rstl.royalsocietypublishing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gallica.bnf.fr/ark:/12148/bpt6k50111x.imag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sycprints.ecs.soton.ac.uk/" TargetMode="External"/><Relationship Id="rId2" Type="http://schemas.openxmlformats.org/officeDocument/2006/relationships/hyperlink" Target="http://www.nova.edu/~aed/newhorizons.htm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info.lib.uh.edu/pr/pacsrev.html" TargetMode="External"/><Relationship Id="rId4" Type="http://schemas.openxmlformats.org/officeDocument/2006/relationships/hyperlink" Target="http://onlinelibrary.wiley.com/journal/10.1111/%28ISSN%291654-1103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se-search.net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kpbc.umk.pl/dlibra/docmetadata?id=63620" TargetMode="External"/><Relationship Id="rId2" Type="http://schemas.openxmlformats.org/officeDocument/2006/relationships/hyperlink" Target="http://kpbc.umk.pl/dlibra/docmetadata?id=92665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kpbc.umk.pl/dlibra/docmetadata?id=77045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portal.umk.pl/web/otwarte-zasoby/kurs-prawo-autorskie-dla-bibliotekarzy" TargetMode="External"/><Relationship Id="rId3" Type="http://schemas.openxmlformats.org/officeDocument/2006/relationships/hyperlink" Target="https://repozytorium.umk.pl/" TargetMode="External"/><Relationship Id="rId7" Type="http://schemas.openxmlformats.org/officeDocument/2006/relationships/hyperlink" Target="http://digitalcommons.usu.edu/usupress_pubs/9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apcz.pl/czasopisma/index.php/sztukaedycji/about/index" TargetMode="External"/><Relationship Id="rId5" Type="http://schemas.openxmlformats.org/officeDocument/2006/relationships/hyperlink" Target="http://kpbc.umk.pl/dlibra" TargetMode="External"/><Relationship Id="rId4" Type="http://schemas.openxmlformats.org/officeDocument/2006/relationships/hyperlink" Target="http://hymenopteragenome.org/beebase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roar.eprints.org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hyperlink" Target="http://www.base-search.net/" TargetMode="External"/><Relationship Id="rId4" Type="http://schemas.openxmlformats.org/officeDocument/2006/relationships/hyperlink" Target="http://agregator.ceon.pl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eana.eu/portal" TargetMode="External"/><Relationship Id="rId2" Type="http://schemas.openxmlformats.org/officeDocument/2006/relationships/hyperlink" Target="http://fbc.pionier.net.pl/owoc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zblx1.uni-regensburg.de/ezei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://doaj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hyperlink" Target="http://databib.org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hyperlink" Target="http://www.doabooks.org/doab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twartezasoby.p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hyperlink" Target="http://openeducationeuropa.e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wolnijnauke.pl/open-access-w-horyzoncie-2020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lt.synat.pcss.pl/wlt-web/index.xhtml" TargetMode="External"/><Relationship Id="rId4" Type="http://schemas.openxmlformats.org/officeDocument/2006/relationships/hyperlink" Target="http://www.plos.org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zbc.uz.zgora.pl/Content/1706/D_Dolanski_Zachod_w_polskiej.pdf" TargetMode="External"/><Relationship Id="rId2" Type="http://schemas.openxmlformats.org/officeDocument/2006/relationships/hyperlink" Target="http://pl.wikisource.org/wiki/Prawo_autorskie_(ustawa_z_4_lutego_1994_r._tekst_jednolity_z_2006_r.)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sbc.org.pl/dlibra/plain-content?id=11704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863" y="4497388"/>
            <a:ext cx="8550275" cy="763587"/>
          </a:xfrm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pl-PL" smtClean="0">
                <a:latin typeface="Arial" charset="0"/>
              </a:rPr>
              <a:t>Publikowanie elektroniczne w nauce</a:t>
            </a:r>
            <a:endParaRPr lang="en-US" smtClean="0"/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96863" y="5567363"/>
            <a:ext cx="8550275" cy="1068387"/>
          </a:xfrm>
        </p:spPr>
        <p:txBody>
          <a:bodyPr/>
          <a:lstStyle/>
          <a:p>
            <a:pPr eaLnBrk="1" hangingPunct="1"/>
            <a:r>
              <a:rPr lang="pl-PL" smtClean="0">
                <a:solidFill>
                  <a:srgbClr val="A6A6A6"/>
                </a:solidFill>
                <a:latin typeface="Arial" charset="0"/>
              </a:rPr>
              <a:t>Bożena Bednarek-Michalska</a:t>
            </a:r>
          </a:p>
          <a:p>
            <a:pPr eaLnBrk="1" hangingPunct="1"/>
            <a:r>
              <a:rPr lang="pl-PL" sz="1400" smtClean="0">
                <a:solidFill>
                  <a:srgbClr val="A6A6A6"/>
                </a:solidFill>
                <a:latin typeface="Arial" charset="0"/>
              </a:rPr>
              <a:t>Biblioteka Uniwersytecka w Toruniu</a:t>
            </a:r>
          </a:p>
          <a:p>
            <a:pPr eaLnBrk="1" hangingPunct="1"/>
            <a:r>
              <a:rPr lang="pl-PL" sz="1400" smtClean="0">
                <a:solidFill>
                  <a:srgbClr val="A6A6A6"/>
                </a:solidFill>
                <a:latin typeface="Arial" charset="0"/>
              </a:rPr>
              <a:t>Toruń 2015</a:t>
            </a:r>
            <a:endParaRPr lang="en-US" sz="1400" smtClean="0">
              <a:solidFill>
                <a:srgbClr val="A6A6A6"/>
              </a:solidFill>
              <a:latin typeface="Arial" charset="0"/>
            </a:endParaRPr>
          </a:p>
        </p:txBody>
      </p:sp>
      <p:pic>
        <p:nvPicPr>
          <p:cNvPr id="15364" name="Picture 6" descr="88x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6483350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63" y="1444625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pl-PL" sz="3200" smtClean="0">
                <a:latin typeface="Arial" charset="0"/>
              </a:rPr>
              <a:t>Co to jest publikacja a co wydawnictwo?</a:t>
            </a:r>
            <a:endParaRPr lang="en-US" sz="3200" smtClean="0">
              <a:latin typeface="Arial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49263" y="2513013"/>
            <a:ext cx="8551862" cy="3663950"/>
          </a:xfrm>
        </p:spPr>
        <p:txBody>
          <a:bodyPr/>
          <a:lstStyle/>
          <a:p>
            <a:pPr eaLnBrk="1" hangingPunct="1"/>
            <a:r>
              <a:rPr lang="pl-PL" sz="1600" smtClean="0">
                <a:solidFill>
                  <a:srgbClr val="BEBEC0"/>
                </a:solidFill>
                <a:latin typeface="Arial" charset="0"/>
                <a:cs typeface="Arial" charset="0"/>
              </a:rPr>
              <a:t>Utworem opublikowanym jest utwór, który za zezwoleniem twórcy został zwielokrotniony i którego egzemplarze zostały udostępnione publicznie (ustawa o prawie autorskim 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</a:rPr>
              <a:t>(Ustawa o prawie autorskim i prawach pokrewnych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  <a:hlinkClick r:id="rId2"/>
              </a:rPr>
              <a:t>[1]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</a:rPr>
              <a:t>z dnia 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  <a:hlinkClick r:id="rId3" tooltip="w:4 lutego"/>
              </a:rPr>
              <a:t>4 lutego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</a:rPr>
              <a:t> 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  <a:hlinkClick r:id="rId4" tooltip="w:1994"/>
              </a:rPr>
              <a:t>1994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</a:rPr>
              <a:t> r., </a:t>
            </a:r>
            <a:r>
              <a:rPr lang="pl-PL" sz="1600" i="1" smtClean="0">
                <a:solidFill>
                  <a:srgbClr val="FF9900"/>
                </a:solidFill>
                <a:latin typeface="Arial" charset="0"/>
                <a:cs typeface="Arial" charset="0"/>
              </a:rPr>
              <a:t>publikator: </a:t>
            </a:r>
            <a:r>
              <a:rPr lang="pl-PL" sz="1600" i="1" smtClean="0">
                <a:solidFill>
                  <a:srgbClr val="FF9900"/>
                </a:solidFill>
                <a:latin typeface="Arial" charset="0"/>
                <a:cs typeface="Arial" charset="0"/>
                <a:hlinkClick r:id="rId5" tooltip="Dz. U."/>
              </a:rPr>
              <a:t>Dz. U.</a:t>
            </a:r>
            <a:r>
              <a:rPr lang="pl-PL" sz="1600" i="1" smtClean="0">
                <a:solidFill>
                  <a:srgbClr val="FF9900"/>
                </a:solidFill>
                <a:latin typeface="Arial" charset="0"/>
                <a:cs typeface="Arial" charset="0"/>
              </a:rPr>
              <a:t> 1994, nr 24, poz. 83, tekst jednolity: Dz. U. 2006, nr 90, poz. 631)</a:t>
            </a:r>
            <a:endParaRPr lang="pl-PL" sz="1600" smtClean="0">
              <a:solidFill>
                <a:srgbClr val="FF99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  <a:latin typeface="Arial" charset="0"/>
                <a:cs typeface="Arial" charset="0"/>
              </a:rPr>
              <a:t>WYDAWNICTWO – dokument samoistny wydawniczo; dokument opublikowany w Internecie lub wydrukowany jako jednostka fizyczna lub zespół jednostek fizycznych ( na dowolnym nośniku).</a:t>
            </a:r>
            <a:r>
              <a:rPr lang="pl-PL" sz="1600" smtClean="0">
                <a:solidFill>
                  <a:srgbClr val="FF9900"/>
                </a:solidFill>
                <a:latin typeface="Arial" charset="0"/>
                <a:cs typeface="Arial" charset="0"/>
              </a:rPr>
              <a:t>  Są wydawnictwa zwarte i ciągłe.</a:t>
            </a: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  <a:latin typeface="Arial" charset="0"/>
                <a:cs typeface="Arial" charset="0"/>
              </a:rPr>
              <a:t>Oficjalne wydawnictwa mają przydzielony numer identyfikacji wydawniczej: ISSN lub ISBN (Międzynarodowy Znormalizowany Numer Książki - International Standard Book Number). Są odnotowywane w bibliografii narodowej.</a:t>
            </a: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  <a:latin typeface="Arial" charset="0"/>
              </a:rPr>
              <a:t>Biblioteka Narodowa nie uwzględnia dowolnych wpisów z Internetu (np.. Wpisy na blogach) jako wydawnictwa w bibliografiach narodowych.</a:t>
            </a:r>
            <a:endParaRPr lang="pl-PL" sz="1600" smtClean="0">
              <a:solidFill>
                <a:srgbClr val="BEBEC0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endParaRPr lang="en-US" sz="14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49263" y="1444625"/>
            <a:ext cx="8694737" cy="609600"/>
          </a:xfrm>
          <a:effectLst>
            <a:outerShdw blurRad="50800" dist="38100" dir="2700000" algn="tl" rotWithShape="0">
              <a:prstClr val="black">
                <a:alpha val="56000"/>
              </a:prstClr>
            </a:outerShdw>
          </a:effectLst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pl-PL" sz="3200" smtClean="0">
                <a:solidFill>
                  <a:schemeClr val="bg1"/>
                </a:solidFill>
                <a:latin typeface="Arial" charset="0"/>
              </a:rPr>
              <a:t>Co to jest publikowanie/wydawanie naukowe?</a:t>
            </a:r>
            <a:endParaRPr lang="en-US" sz="32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449263" y="2054225"/>
            <a:ext cx="8229600" cy="4122738"/>
          </a:xfrm>
        </p:spPr>
        <p:txBody>
          <a:bodyPr/>
          <a:lstStyle/>
          <a:p>
            <a:pPr eaLnBrk="1" hangingPunct="1"/>
            <a:r>
              <a:rPr lang="pl-PL" sz="1600" smtClean="0">
                <a:solidFill>
                  <a:srgbClr val="BEBEC0"/>
                </a:solidFill>
                <a:latin typeface="Arial" charset="0"/>
              </a:rPr>
              <a:t>Wydawnictwa/publikacje naukowe są pochodną prowadzenia oryginalnych badań wynikających z nich wniosków. </a:t>
            </a: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  <a:latin typeface="Arial" charset="0"/>
              </a:rPr>
              <a:t>Wydawanie/publikowanie naukowe jest ściśle powiązane z recenzowaniem i sprawdzaniem jakości, oryginalności i autentyczności osiągniętych wyników.  </a:t>
            </a:r>
          </a:p>
          <a:p>
            <a:pPr eaLnBrk="1" hangingPunct="1"/>
            <a:r>
              <a:rPr lang="pl-PL" sz="1600" i="1" smtClean="0">
                <a:solidFill>
                  <a:srgbClr val="BEBEC0"/>
                </a:solidFill>
              </a:rPr>
              <a:t>Za artykuł naukowy należy rozumieć artykuł prezentujący wyniki oryginalnych badań o charakterze empirycznym, teoretycznym, technicznym lub analitycznym zawierający tytuł publikacji, nazwiska i imiona autorów wraz z ich afiliacją i przedstawiający obecny stan wiedzy, metodykę badań, przebieg procesu badawczego, jego wyniki oraz wnioski, z przytoczeniem cytowanej literatury (bibliografię). Do artykułów naukowych zalicza się także opublikowane w czasopismach naukowych opracowania o charakterze monograficznym, polemicznym lub przeglądowym jak również glosy lub komentarze prawnicze</a:t>
            </a:r>
            <a:r>
              <a:rPr lang="pl-PL" sz="1600" smtClean="0">
                <a:solidFill>
                  <a:srgbClr val="BEBEC0"/>
                </a:solidFill>
              </a:rPr>
              <a:t>. (</a:t>
            </a:r>
            <a:r>
              <a:rPr lang="pl-PL" sz="1600" i="1" smtClean="0">
                <a:solidFill>
                  <a:srgbClr val="BEBEC0"/>
                </a:solidFill>
              </a:rPr>
              <a:t>KOMUNIKAT, MINISTRA NAUKI I SZKOLNICTWA WYŻSZEGO z dnia 29 maja 2013 r. w sprawie kryteriów i trybu oceny czasopism naukowych</a:t>
            </a:r>
            <a:r>
              <a:rPr lang="pl-PL" sz="1600" smtClean="0">
                <a:solidFill>
                  <a:srgbClr val="BEBEC0"/>
                </a:solidFill>
              </a:rPr>
              <a:t>).</a:t>
            </a: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</a:rPr>
              <a:t>Artykuł naukowy może być publikowany w Internecie w formie preprintu lub postprintu (e-printu).</a:t>
            </a:r>
            <a:endParaRPr lang="pl-PL" sz="1600" smtClean="0">
              <a:solidFill>
                <a:srgbClr val="BEBEC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449263" y="83343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pl-PL" sz="4400" smtClean="0"/>
              <a:t>Najstarsze czasopisma naukowe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449263" y="1901825"/>
            <a:ext cx="8229600" cy="1981200"/>
          </a:xfrm>
        </p:spPr>
        <p:txBody>
          <a:bodyPr/>
          <a:lstStyle/>
          <a:p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londyńskie Philosophical transactions – wyszły w 1665 roku – opublikowane przez Royal Society of London (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  <a:hlinkClick r:id="rId2"/>
              </a:rPr>
              <a:t>http://rstl.royalsocietypublishing.org/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) </a:t>
            </a:r>
          </a:p>
          <a:p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paryski </a:t>
            </a:r>
            <a:r>
              <a:rPr lang="pl-PL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Journal des Scavans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, założony w 1665 r. zalozony przez [prawnika </a:t>
            </a:r>
            <a:r>
              <a:rPr lang="pl-PL" sz="1600" b="1" smtClean="0">
                <a:solidFill>
                  <a:schemeClr val="bg1"/>
                </a:solidFill>
                <a:latin typeface="Arial" charset="0"/>
                <a:cs typeface="Arial" charset="0"/>
              </a:rPr>
              <a:t>Denisa de Sallo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   (Gallica 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  <a:hlinkClick r:id="rId3"/>
              </a:rPr>
              <a:t>http://gallica.bnf.fr/ark:/12148/cb343488023/date1665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). </a:t>
            </a:r>
          </a:p>
          <a:p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lipskie</a:t>
            </a:r>
            <a:r>
              <a:rPr lang="pl-PL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 Acta Eruditorum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, założone w 1682 r. przez Otto Mencke przy współudziale Leibniza (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  <a:hlinkClick r:id="rId4"/>
              </a:rPr>
              <a:t>http://gallica.bnf.fr/ark:/12148/bpt6k50111x.image</a:t>
            </a:r>
            <a:r>
              <a:rPr lang="pl-PL" sz="1600" smtClean="0">
                <a:solidFill>
                  <a:schemeClr val="bg1"/>
                </a:solidFill>
                <a:latin typeface="Arial" charset="0"/>
                <a:cs typeface="Arial" charset="0"/>
              </a:rPr>
              <a:t>). </a:t>
            </a:r>
          </a:p>
        </p:txBody>
      </p:sp>
      <p:pic>
        <p:nvPicPr>
          <p:cNvPr id="18435" name="Picture 5" descr="Journal des Savant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3613" y="3867150"/>
            <a:ext cx="2122487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9" descr="journal_cov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2850" y="4040188"/>
            <a:ext cx="17526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AutoShape 15" descr="ftp://ftp.bnf.fr/005/N0050111_JPEG_4_4.jpg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18438" name="Picture 17" descr="Acta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9175" y="4040188"/>
            <a:ext cx="20955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449263" y="83343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pl-PL" sz="4400" smtClean="0">
                <a:solidFill>
                  <a:srgbClr val="CC6600"/>
                </a:solidFill>
              </a:rPr>
              <a:t>Czasopisma naukowe polskie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>
          <a:xfrm>
            <a:off x="449263" y="1901825"/>
            <a:ext cx="8229600" cy="3203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600" smtClean="0">
                <a:solidFill>
                  <a:schemeClr val="bg1"/>
                </a:solidFill>
              </a:rPr>
              <a:t>Merkuriusz Polski 1661 – tylko urywki naukowe w języku łacińskim.</a:t>
            </a:r>
          </a:p>
          <a:p>
            <a:pPr>
              <a:lnSpc>
                <a:spcPct val="80000"/>
              </a:lnSpc>
            </a:pPr>
            <a:r>
              <a:rPr lang="pl-PL" sz="1600" i="1" smtClean="0">
                <a:solidFill>
                  <a:schemeClr val="bg1"/>
                </a:solidFill>
              </a:rPr>
              <a:t>Polnische Bibliothec</a:t>
            </a:r>
            <a:r>
              <a:rPr lang="pl-PL" sz="1600" smtClean="0">
                <a:solidFill>
                  <a:schemeClr val="bg1"/>
                </a:solidFill>
              </a:rPr>
              <a:t> – Gdańsk 1718 wydawane przez nauczyciela  gimnazjum Lengnicha w języku niemieckim.</a:t>
            </a:r>
          </a:p>
          <a:p>
            <a:pPr>
              <a:lnSpc>
                <a:spcPct val="80000"/>
              </a:lnSpc>
            </a:pPr>
            <a:r>
              <a:rPr lang="pl-PL" sz="1600" i="1" smtClean="0">
                <a:solidFill>
                  <a:schemeClr val="bg1"/>
                </a:solidFill>
              </a:rPr>
              <a:t>Das Gelahrte Preussen,</a:t>
            </a:r>
            <a:r>
              <a:rPr lang="pl-PL" sz="1600" smtClean="0">
                <a:solidFill>
                  <a:schemeClr val="bg1"/>
                </a:solidFill>
              </a:rPr>
              <a:t> 1722 (pierwsze polskie czasopismo naukowe wychodzące w Toruniu, ma Książnica Kopernikańska. wychodziło w języku niemieckim.</a:t>
            </a:r>
          </a:p>
          <a:p>
            <a:pPr>
              <a:lnSpc>
                <a:spcPct val="80000"/>
              </a:lnSpc>
            </a:pPr>
            <a:r>
              <a:rPr lang="pl-PL" sz="1600" smtClean="0">
                <a:solidFill>
                  <a:schemeClr val="bg1"/>
                </a:solidFill>
              </a:rPr>
              <a:t>Continuirtes gelehrtes Preussen (1725), których wydawcą był nauczyciel szkoły toruńskiej Schulze. wychodziło w języku niemieckim.</a:t>
            </a:r>
          </a:p>
          <a:p>
            <a:pPr>
              <a:lnSpc>
                <a:spcPct val="80000"/>
              </a:lnSpc>
            </a:pPr>
            <a:r>
              <a:rPr lang="pl-PL" sz="1600" i="1" smtClean="0">
                <a:solidFill>
                  <a:schemeClr val="bg1"/>
                </a:solidFill>
              </a:rPr>
              <a:t>Warschauer Bibliotek</a:t>
            </a:r>
            <a:r>
              <a:rPr lang="pl-PL" sz="1600" smtClean="0">
                <a:solidFill>
                  <a:schemeClr val="bg1"/>
                </a:solidFill>
              </a:rPr>
              <a:t> (1753-1755) Mitzlera de Kolof, wychodziło w języku niemieckim.</a:t>
            </a:r>
          </a:p>
          <a:p>
            <a:pPr>
              <a:lnSpc>
                <a:spcPct val="80000"/>
              </a:lnSpc>
            </a:pPr>
            <a:r>
              <a:rPr lang="pl-PL" sz="1600" b="1" i="1" smtClean="0">
                <a:solidFill>
                  <a:schemeClr val="bg1"/>
                </a:solidFill>
              </a:rPr>
              <a:t>Acta litteraria Regni Poloniae et Magni Ducatus Lithuaniae</a:t>
            </a:r>
            <a:r>
              <a:rPr lang="pl-PL" sz="1600" smtClean="0">
                <a:solidFill>
                  <a:schemeClr val="bg1"/>
                </a:solidFill>
              </a:rPr>
              <a:t> – polski kwartalnik kulturalny w języku łacińskim wydawany nieregularnie w Lipsku i w Warszawie w latach 1755-1763, stanowiący kontynuację "Warschauer Bibliothek".</a:t>
            </a:r>
            <a:r>
              <a:rPr lang="pl-PL" smtClean="0">
                <a:solidFill>
                  <a:schemeClr val="tx1"/>
                </a:solidFill>
              </a:rPr>
              <a:t>   </a:t>
            </a:r>
          </a:p>
        </p:txBody>
      </p:sp>
      <p:pic>
        <p:nvPicPr>
          <p:cNvPr id="19459" name="Picture 5" descr="220px-Merkurius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263" y="4497388"/>
            <a:ext cx="1670050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Poka&amp;zdot; tre&amp;sacute;&amp;cacute;!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1575" y="4497388"/>
            <a:ext cx="259715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9" descr="Poka&amp;zdot; tre&amp;sacute;&amp;cacute;!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4651375"/>
            <a:ext cx="1544638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1" descr="Poka&amp;zdot; tre&amp;sacute;&amp;cacute;!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0025" y="4651375"/>
            <a:ext cx="152717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49263" y="1444625"/>
            <a:ext cx="8229600" cy="609600"/>
          </a:xfrm>
          <a:effectLst>
            <a:outerShdw blurRad="50800" dist="38100" dir="2700000" algn="tl" rotWithShape="0">
              <a:prstClr val="black">
                <a:alpha val="56000"/>
              </a:prstClr>
            </a:outerShdw>
          </a:effectLst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pl-PL" sz="3200" smtClean="0">
                <a:solidFill>
                  <a:schemeClr val="bg1"/>
                </a:solidFill>
                <a:latin typeface="Arial" charset="0"/>
              </a:rPr>
              <a:t>Co to jest publikowanie elektroniczne?</a:t>
            </a:r>
            <a:endParaRPr lang="en-US" sz="32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4294967295"/>
          </p:nvPr>
        </p:nvSpPr>
        <p:spPr>
          <a:xfrm>
            <a:off x="449263" y="2360613"/>
            <a:ext cx="8551862" cy="30543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pl-PL" sz="1600" smtClean="0">
                <a:solidFill>
                  <a:srgbClr val="BFBFBF"/>
                </a:solidFill>
                <a:latin typeface="Arial" charset="0"/>
              </a:rPr>
              <a:t>Publikacja elektroniczna to taka, w której produkcja, dystrybucja i interakcja z użytkownikiem odbywa się za pomocą technik informacyjnych (nowych mediów).</a:t>
            </a:r>
          </a:p>
          <a:p>
            <a:pPr eaLnBrk="1" hangingPunct="1"/>
            <a:r>
              <a:rPr lang="pl-PL" sz="1600" smtClean="0">
                <a:solidFill>
                  <a:srgbClr val="BFBFBF"/>
                </a:solidFill>
                <a:latin typeface="Arial" charset="0"/>
              </a:rPr>
              <a:t>Przy publikacji elektronicznej wszystkie procesy wydawnicze oraz rozpowszechnianie oparte są o najnowsze technologie informatyczne.</a:t>
            </a:r>
          </a:p>
          <a:p>
            <a:pPr lvl="1" eaLnBrk="1" hangingPunct="1"/>
            <a:endParaRPr lang="pl-PL" sz="1400" smtClean="0">
              <a:solidFill>
                <a:srgbClr val="BFBFBF"/>
              </a:solidFill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pl-PL" sz="1600" smtClean="0">
                <a:solidFill>
                  <a:srgbClr val="BFBFBF"/>
                </a:solidFill>
                <a:latin typeface="Arial" charset="0"/>
              </a:rPr>
              <a:t>W przypadku wydawnictw naukowych mówi się o tworzeniu e-printów:</a:t>
            </a: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</a:rPr>
              <a:t>PREPRINT – jest to dokument wydany wstępnie przed właściwym opublikowaniem, najczęściej referat przygotowany na konferencję, sympozjum przed procesem recenzowania.</a:t>
            </a:r>
          </a:p>
          <a:p>
            <a:pPr eaLnBrk="1" hangingPunct="1"/>
            <a:r>
              <a:rPr lang="pl-PL" sz="1600" smtClean="0">
                <a:solidFill>
                  <a:srgbClr val="BEBEC0"/>
                </a:solidFill>
              </a:rPr>
              <a:t>POSTPRINT – jest to dokument upowszechniony wtórnie po wydaniu go pierwotnym w  konkretnym wydawnictwie lub po procesie recenzowania w trakcie procesu wydawniczego.</a:t>
            </a:r>
            <a:endParaRPr lang="en-US" sz="1600" smtClean="0">
              <a:solidFill>
                <a:srgbClr val="BEBE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2850" y="374650"/>
            <a:ext cx="7788275" cy="868363"/>
          </a:xfrm>
        </p:spPr>
        <p:txBody>
          <a:bodyPr/>
          <a:lstStyle/>
          <a:p>
            <a:pPr eaLnBrk="1" hangingPunct="1">
              <a:defRPr/>
            </a:pPr>
            <a:r>
              <a:rPr lang="pl-PL" sz="3200" smtClean="0">
                <a:latin typeface="Arial" charset="0"/>
                <a:cs typeface="Arial" charset="0"/>
              </a:rPr>
              <a:t>Rozwój publikowania elektronicznego naukowego</a:t>
            </a:r>
            <a:endParaRPr lang="en-US" sz="3200" smtClean="0">
              <a:latin typeface="Arial" charset="0"/>
              <a:cs typeface="Arial" charset="0"/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idx="1"/>
          </p:nvPr>
        </p:nvSpPr>
        <p:spPr>
          <a:xfrm>
            <a:off x="1670050" y="2054225"/>
            <a:ext cx="6718300" cy="3971925"/>
          </a:xfrm>
        </p:spPr>
        <p:txBody>
          <a:bodyPr/>
          <a:lstStyle/>
          <a:p>
            <a:pPr eaLnBrk="1" hangingPunct="1"/>
            <a:r>
              <a:rPr lang="pl-PL" sz="2400" smtClean="0">
                <a:solidFill>
                  <a:srgbClr val="BFBFBF"/>
                </a:solidFill>
                <a:latin typeface="Arial" charset="0"/>
                <a:cs typeface="Arial" charset="0"/>
              </a:rPr>
              <a:t>Internet – lata 80 w USA i 90 w Europie.</a:t>
            </a:r>
          </a:p>
          <a:p>
            <a:pPr eaLnBrk="1" hangingPunct="1"/>
            <a:r>
              <a:rPr lang="pl-PL" sz="2400" smtClean="0">
                <a:solidFill>
                  <a:srgbClr val="FF0000"/>
                </a:solidFill>
                <a:latin typeface="Arial" charset="0"/>
                <a:cs typeface="Arial" charset="0"/>
              </a:rPr>
              <a:t>Pierwsze czasopisma naukowe w USA powstają w latach 80 (w roku 1995 było ich tylko 115).</a:t>
            </a:r>
          </a:p>
          <a:p>
            <a:pPr eaLnBrk="1" hangingPunct="1"/>
            <a:r>
              <a:rPr lang="pl-PL" sz="2400" smtClean="0">
                <a:solidFill>
                  <a:srgbClr val="BFBFBF"/>
                </a:solidFill>
                <a:latin typeface="Arial" charset="0"/>
                <a:cs typeface="Arial" charset="0"/>
              </a:rPr>
              <a:t>Repozytoria z pre-printami i publikacjami – 1991 ( Los Alamos arXiv).</a:t>
            </a:r>
          </a:p>
          <a:p>
            <a:pPr eaLnBrk="1" hangingPunct="1"/>
            <a:r>
              <a:rPr lang="pl-PL" sz="2400" smtClean="0">
                <a:solidFill>
                  <a:srgbClr val="BFBFBF"/>
                </a:solidFill>
                <a:latin typeface="Arial" charset="0"/>
                <a:cs typeface="Arial" charset="0"/>
              </a:rPr>
              <a:t>Książki elektroniczne – nowa era po 2000 roku.</a:t>
            </a:r>
            <a:endParaRPr lang="en-US" sz="2400" smtClean="0">
              <a:solidFill>
                <a:srgbClr val="BFBFBF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9263" y="1138238"/>
            <a:ext cx="8397875" cy="1068387"/>
          </a:xfrm>
        </p:spPr>
        <p:txBody>
          <a:bodyPr/>
          <a:lstStyle/>
          <a:p>
            <a:pPr eaLnBrk="1" hangingPunct="1">
              <a:defRPr/>
            </a:pPr>
            <a:r>
              <a:rPr lang="pl-PL" sz="3200" smtClean="0">
                <a:solidFill>
                  <a:srgbClr val="CC6600"/>
                </a:solidFill>
                <a:latin typeface="Arial" charset="0"/>
                <a:cs typeface="Arial" charset="0"/>
              </a:rPr>
              <a:t>Wydawnictwa/publikacje elektroniczne   w kontekście dostępności</a:t>
            </a:r>
            <a:endParaRPr lang="en-US" sz="3200" smtClean="0">
              <a:solidFill>
                <a:srgbClr val="CC6600"/>
              </a:solidFill>
              <a:latin typeface="Arial" charset="0"/>
              <a:cs typeface="Arial" charset="0"/>
            </a:endParaRPr>
          </a:p>
        </p:txBody>
      </p:sp>
      <p:sp>
        <p:nvSpPr>
          <p:cNvPr id="22530" name="Text Placeholder 4"/>
          <p:cNvSpPr>
            <a:spLocks noGrp="1"/>
          </p:cNvSpPr>
          <p:nvPr>
            <p:ph type="body" idx="1"/>
          </p:nvPr>
        </p:nvSpPr>
        <p:spPr>
          <a:xfrm>
            <a:off x="296863" y="2817813"/>
            <a:ext cx="4192587" cy="639762"/>
          </a:xfrm>
        </p:spPr>
        <p:txBody>
          <a:bodyPr/>
          <a:lstStyle/>
          <a:p>
            <a:pPr eaLnBrk="1" hangingPunct="1"/>
            <a:r>
              <a:rPr lang="pl-PL" smtClean="0">
                <a:solidFill>
                  <a:srgbClr val="FF0000"/>
                </a:solidFill>
              </a:rPr>
              <a:t>Modele zamknięte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22531" name="Content Placeholder 5"/>
          <p:cNvSpPr>
            <a:spLocks noGrp="1"/>
          </p:cNvSpPr>
          <p:nvPr>
            <p:ph sz="half" idx="2"/>
          </p:nvPr>
        </p:nvSpPr>
        <p:spPr>
          <a:xfrm>
            <a:off x="449263" y="3581400"/>
            <a:ext cx="4040187" cy="2443163"/>
          </a:xfrm>
        </p:spPr>
        <p:txBody>
          <a:bodyPr/>
          <a:lstStyle/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Komercyjny wydawca</a:t>
            </a:r>
            <a:endParaRPr lang="en-US" smtClean="0">
              <a:solidFill>
                <a:srgbClr val="BFBFBF"/>
              </a:solidFill>
            </a:endParaRPr>
          </a:p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Płatne</a:t>
            </a:r>
          </a:p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Copyright</a:t>
            </a:r>
          </a:p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Dostępy do baz na logowanie</a:t>
            </a:r>
            <a:endParaRPr lang="en-US" smtClean="0">
              <a:solidFill>
                <a:srgbClr val="BFBFBF"/>
              </a:solidFill>
            </a:endParaRPr>
          </a:p>
          <a:p>
            <a:pPr eaLnBrk="1" hangingPunct="1"/>
            <a:endParaRPr lang="en-US" smtClean="0">
              <a:solidFill>
                <a:srgbClr val="BFBFBF"/>
              </a:solidFill>
            </a:endParaRPr>
          </a:p>
        </p:txBody>
      </p:sp>
      <p:sp>
        <p:nvSpPr>
          <p:cNvPr id="22532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2817813"/>
            <a:ext cx="4041775" cy="639762"/>
          </a:xfrm>
        </p:spPr>
        <p:txBody>
          <a:bodyPr/>
          <a:lstStyle/>
          <a:p>
            <a:pPr eaLnBrk="1" hangingPunct="1"/>
            <a:r>
              <a:rPr lang="pl-PL" smtClean="0">
                <a:solidFill>
                  <a:srgbClr val="008000"/>
                </a:solidFill>
              </a:rPr>
              <a:t>Modele Otwarte </a:t>
            </a:r>
            <a:endParaRPr lang="en-US" smtClean="0">
              <a:solidFill>
                <a:srgbClr val="008000"/>
              </a:solidFill>
            </a:endParaRPr>
          </a:p>
        </p:txBody>
      </p:sp>
      <p:sp>
        <p:nvSpPr>
          <p:cNvPr id="22533" name="Content Placeholder 7"/>
          <p:cNvSpPr>
            <a:spLocks noGrp="1"/>
          </p:cNvSpPr>
          <p:nvPr>
            <p:ph sz="quarter" idx="4"/>
          </p:nvPr>
        </p:nvSpPr>
        <p:spPr>
          <a:xfrm>
            <a:off x="4419600" y="3581400"/>
            <a:ext cx="4041775" cy="2290763"/>
          </a:xfrm>
        </p:spPr>
        <p:txBody>
          <a:bodyPr/>
          <a:lstStyle/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Wydawca niekomercyjny</a:t>
            </a:r>
            <a:endParaRPr lang="en-US" smtClean="0">
              <a:solidFill>
                <a:srgbClr val="BFBFBF"/>
              </a:solidFill>
            </a:endParaRPr>
          </a:p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Bezpłatne</a:t>
            </a:r>
          </a:p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Wolne licencje</a:t>
            </a:r>
          </a:p>
          <a:p>
            <a:pPr eaLnBrk="1" hangingPunct="1"/>
            <a:r>
              <a:rPr lang="pl-PL" smtClean="0">
                <a:solidFill>
                  <a:srgbClr val="BFBFBF"/>
                </a:solidFill>
              </a:rPr>
              <a:t>Dostępy do baz bez logowania</a:t>
            </a:r>
            <a:endParaRPr lang="en-US" smtClean="0">
              <a:solidFill>
                <a:srgbClr val="BFBFB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49263" y="98583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pl-PL" sz="4000" smtClean="0">
                <a:solidFill>
                  <a:srgbClr val="CC6600"/>
                </a:solidFill>
              </a:rPr>
              <a:t>Pierwsze czasopisma naukowe online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449263" y="2332038"/>
            <a:ext cx="8229600" cy="369252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b="1" smtClean="0">
                <a:solidFill>
                  <a:schemeClr val="bg1"/>
                </a:solidFill>
              </a:rPr>
              <a:t>Fall 1987</a:t>
            </a:r>
            <a:r>
              <a:rPr lang="en-US" sz="2000" smtClean="0">
                <a:solidFill>
                  <a:schemeClr val="bg1"/>
                </a:solidFill>
              </a:rPr>
              <a:t>. </a:t>
            </a:r>
            <a:r>
              <a:rPr lang="en-US" sz="2000" smtClean="0">
                <a:solidFill>
                  <a:schemeClr val="bg1"/>
                </a:solidFill>
                <a:hlinkClick r:id="rId2"/>
              </a:rPr>
              <a:t>New Horizons in Adult Education</a:t>
            </a:r>
            <a:r>
              <a:rPr lang="en-US" sz="2000" smtClean="0">
                <a:solidFill>
                  <a:schemeClr val="bg1"/>
                </a:solidFill>
              </a:rPr>
              <a:t> launched by the Syracuse University Kellogg Project. (An early free online peer-reviewed journal.) See these details on NHAE's history. </a:t>
            </a:r>
            <a:endParaRPr lang="en-US" sz="2000" b="1" smtClean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b="1" smtClean="0">
                <a:solidFill>
                  <a:schemeClr val="bg1"/>
                </a:solidFill>
              </a:rPr>
              <a:t>1989</a:t>
            </a:r>
            <a:r>
              <a:rPr lang="en-US" sz="2000" smtClean="0">
                <a:solidFill>
                  <a:schemeClr val="bg1"/>
                </a:solidFill>
              </a:rPr>
              <a:t>. </a:t>
            </a:r>
            <a:r>
              <a:rPr lang="en-US" sz="2000" smtClean="0">
                <a:solidFill>
                  <a:schemeClr val="bg1"/>
                </a:solidFill>
                <a:hlinkClick r:id="rId3"/>
              </a:rPr>
              <a:t>Psycoloquy</a:t>
            </a:r>
            <a:r>
              <a:rPr lang="en-US" sz="2000" smtClean="0">
                <a:solidFill>
                  <a:schemeClr val="bg1"/>
                </a:solidFill>
              </a:rPr>
              <a:t> launched by Stevan Harnad. (An early free online journal that became peer-reviewed on January 28, 1990.) Psycoloquy is sponsored but not published by the American Psychological Association. </a:t>
            </a:r>
            <a:endParaRPr lang="en-US" sz="2000" b="1" smtClean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b="1" smtClean="0">
                <a:solidFill>
                  <a:schemeClr val="bg1"/>
                </a:solidFill>
              </a:rPr>
              <a:t>June 1989</a:t>
            </a:r>
            <a:r>
              <a:rPr lang="en-US" sz="2000" smtClean="0">
                <a:solidFill>
                  <a:schemeClr val="bg1"/>
                </a:solidFill>
              </a:rPr>
              <a:t>. Eddy van der Maarel and most of his editorial board resigned from </a:t>
            </a:r>
            <a:r>
              <a:rPr lang="en-US" sz="2000" i="1" smtClean="0">
                <a:solidFill>
                  <a:schemeClr val="bg1"/>
                </a:solidFill>
              </a:rPr>
              <a:t>Vegetatio</a:t>
            </a:r>
            <a:r>
              <a:rPr lang="en-US" sz="2000" smtClean="0">
                <a:solidFill>
                  <a:schemeClr val="bg1"/>
                </a:solidFill>
              </a:rPr>
              <a:t> in order to launch the </a:t>
            </a:r>
            <a:r>
              <a:rPr lang="en-US" sz="2000" i="1" smtClean="0">
                <a:solidFill>
                  <a:schemeClr val="bg1"/>
                </a:solidFill>
                <a:hlinkClick r:id="rId4"/>
              </a:rPr>
              <a:t>Journal of Vegetation Science</a:t>
            </a:r>
            <a:r>
              <a:rPr lang="en-US" sz="2000" smtClean="0">
                <a:solidFill>
                  <a:schemeClr val="bg1"/>
                </a:solidFill>
              </a:rPr>
              <a:t>. </a:t>
            </a:r>
            <a:r>
              <a:rPr lang="pl-PL" sz="2000" smtClean="0">
                <a:solidFill>
                  <a:schemeClr val="bg1"/>
                </a:solidFill>
              </a:rPr>
              <a:t>See Journal declarations of independence. </a:t>
            </a:r>
            <a:endParaRPr lang="en-US" sz="2000" b="1" smtClean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b="1" smtClean="0">
                <a:solidFill>
                  <a:schemeClr val="bg1"/>
                </a:solidFill>
              </a:rPr>
              <a:t>August 16, 1989</a:t>
            </a:r>
            <a:r>
              <a:rPr lang="en-US" sz="2000" smtClean="0">
                <a:solidFill>
                  <a:schemeClr val="bg1"/>
                </a:solidFill>
              </a:rPr>
              <a:t>. </a:t>
            </a:r>
            <a:r>
              <a:rPr lang="en-US" sz="2000" smtClean="0">
                <a:solidFill>
                  <a:schemeClr val="bg1"/>
                </a:solidFill>
                <a:hlinkClick r:id="rId5"/>
              </a:rPr>
              <a:t>The Public-Access Computer Systems Review</a:t>
            </a:r>
            <a:r>
              <a:rPr lang="en-US" sz="2000" smtClean="0">
                <a:solidFill>
                  <a:schemeClr val="bg1"/>
                </a:solidFill>
              </a:rPr>
              <a:t> launched by Charles W. Bailey, Jr. (An early free online journal with a peer-reviewed section starting in April 1992.) </a:t>
            </a:r>
            <a:endParaRPr lang="pl-PL" sz="20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449263" y="833438"/>
            <a:ext cx="8694737" cy="1143000"/>
          </a:xfrm>
        </p:spPr>
        <p:txBody>
          <a:bodyPr/>
          <a:lstStyle/>
          <a:p>
            <a:pPr algn="ctr">
              <a:defRPr/>
            </a:pPr>
            <a:r>
              <a:rPr lang="pl-PL" sz="3200" smtClean="0">
                <a:solidFill>
                  <a:srgbClr val="CC6600"/>
                </a:solidFill>
                <a:latin typeface="Arial" charset="0"/>
              </a:rPr>
              <a:t>Skąd się wzięły m</a:t>
            </a:r>
            <a:r>
              <a:rPr lang="pl-PL" sz="3200" smtClean="0">
                <a:solidFill>
                  <a:srgbClr val="CC6600"/>
                </a:solidFill>
              </a:rPr>
              <a:t>odele </a:t>
            </a:r>
            <a:r>
              <a:rPr lang="pl-PL" sz="3200" smtClean="0">
                <a:solidFill>
                  <a:srgbClr val="CC6600"/>
                </a:solidFill>
                <a:latin typeface="Arial" charset="0"/>
              </a:rPr>
              <a:t>otwarte (</a:t>
            </a:r>
            <a:r>
              <a:rPr lang="pl-PL" sz="3200" smtClean="0">
                <a:solidFill>
                  <a:srgbClr val="CC6600"/>
                </a:solidFill>
              </a:rPr>
              <a:t>open access</a:t>
            </a:r>
            <a:r>
              <a:rPr lang="pl-PL" sz="3200" smtClean="0">
                <a:solidFill>
                  <a:srgbClr val="CC6600"/>
                </a:solidFill>
                <a:latin typeface="Arial" charset="0"/>
              </a:rPr>
              <a:t>)?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>
          <a:xfrm>
            <a:off x="449263" y="2054225"/>
            <a:ext cx="8229600" cy="4525963"/>
          </a:xfrm>
        </p:spPr>
        <p:txBody>
          <a:bodyPr/>
          <a:lstStyle/>
          <a:p>
            <a:pPr marL="609600" indent="-609600"/>
            <a:r>
              <a:rPr lang="pl-PL" smtClean="0">
                <a:solidFill>
                  <a:srgbClr val="BEBEC0"/>
                </a:solidFill>
                <a:latin typeface="Arial" charset="0"/>
                <a:cs typeface="Arial" charset="0"/>
              </a:rPr>
              <a:t>Ruch Open Access 2001 – </a:t>
            </a:r>
            <a:r>
              <a:rPr lang="pl-PL" i="1" smtClean="0">
                <a:solidFill>
                  <a:srgbClr val="BEBEC0"/>
                </a:solidFill>
                <a:latin typeface="Arial" charset="0"/>
                <a:cs typeface="Arial" charset="0"/>
              </a:rPr>
              <a:t>Deklaracja Budapeszteńska</a:t>
            </a:r>
          </a:p>
          <a:p>
            <a:pPr marL="609600" indent="-609600"/>
            <a:r>
              <a:rPr lang="pl-PL" smtClean="0">
                <a:solidFill>
                  <a:srgbClr val="BEBEC0"/>
                </a:solidFill>
                <a:latin typeface="Arial" charset="0"/>
                <a:cs typeface="Arial" charset="0"/>
              </a:rPr>
              <a:t>Publikowanie elektroniczne powinno być otwarte i może się odbywać przez dwa najważniejsze kanały komunikacyjne: </a:t>
            </a:r>
            <a:r>
              <a:rPr lang="pl-PL" smtClean="0">
                <a:solidFill>
                  <a:srgbClr val="FF9900"/>
                </a:solidFill>
                <a:latin typeface="Arial" charset="0"/>
                <a:cs typeface="Arial" charset="0"/>
              </a:rPr>
              <a:t>czasopisma</a:t>
            </a:r>
            <a:r>
              <a:rPr lang="pl-PL" smtClean="0">
                <a:solidFill>
                  <a:srgbClr val="BEBEC0"/>
                </a:solidFill>
                <a:latin typeface="Arial" charset="0"/>
                <a:cs typeface="Arial" charset="0"/>
              </a:rPr>
              <a:t> i </a:t>
            </a:r>
            <a:r>
              <a:rPr lang="pl-PL" smtClean="0">
                <a:solidFill>
                  <a:srgbClr val="008000"/>
                </a:solidFill>
                <a:latin typeface="Arial" charset="0"/>
                <a:cs typeface="Arial" charset="0"/>
              </a:rPr>
              <a:t>repozytoria otwarte</a:t>
            </a:r>
            <a:r>
              <a:rPr lang="pl-PL" smtClean="0">
                <a:solidFill>
                  <a:srgbClr val="BEBEC0"/>
                </a:solidFill>
                <a:latin typeface="Arial" charset="0"/>
                <a:cs typeface="Arial" charset="0"/>
              </a:rPr>
              <a:t>.</a:t>
            </a:r>
          </a:p>
          <a:p>
            <a:pPr marL="609600" indent="-609600"/>
            <a:r>
              <a:rPr lang="pl-PL" smtClean="0">
                <a:solidFill>
                  <a:srgbClr val="BEBEC0"/>
                </a:solidFill>
                <a:latin typeface="Arial" charset="0"/>
                <a:cs typeface="Arial" charset="0"/>
              </a:rPr>
              <a:t>USA - 2010, Komisja Europejska – 2012 – zalecenia otwartości w nauce.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212850" y="374650"/>
            <a:ext cx="7788275" cy="868363"/>
          </a:xfrm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pl-PL" sz="3600" smtClean="0">
                <a:solidFill>
                  <a:schemeClr val="bg1"/>
                </a:solidFill>
                <a:latin typeface="Arial" charset="0"/>
              </a:rPr>
              <a:t>Ruch Open Access</a:t>
            </a:r>
            <a:endParaRPr lang="en-US" sz="36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5603" name="Content Placeholder 4"/>
          <p:cNvSpPr>
            <a:spLocks noGrp="1"/>
          </p:cNvSpPr>
          <p:nvPr>
            <p:ph idx="4294967295"/>
          </p:nvPr>
        </p:nvSpPr>
        <p:spPr>
          <a:xfrm>
            <a:off x="1670050" y="1443038"/>
            <a:ext cx="7024688" cy="45831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Celem tego ruchu stworzonego przez naukowców i bibliotekarzy było upowszechnienie w Internecie jak największej liczby zasobów naukowych zarówno publikacji (czasopism, artykułów, książek), jak i innych zasobów (rękopisów, pre-printów, surowych danych badawczych).</a:t>
            </a:r>
          </a:p>
          <a:p>
            <a:pPr eaLnBrk="1" hangingPunct="1">
              <a:buFont typeface="Arial" charset="0"/>
              <a:buNone/>
            </a:pP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Działając od 1991 roku organizatorzy tego ruchu stworzyli wiele platform otwartych, oprogramowania, modeli prawnych, ekonomicznych, technicznych, które służą otwartości w nauce.</a:t>
            </a:r>
          </a:p>
          <a:p>
            <a:pPr eaLnBrk="1" hangingPunct="1">
              <a:buFont typeface="Arial" charset="0"/>
              <a:buNone/>
            </a:pP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Powstał zasób około </a:t>
            </a:r>
            <a:r>
              <a:rPr lang="pl-PL" sz="2000" smtClean="0">
                <a:solidFill>
                  <a:srgbClr val="BFBFBF"/>
                </a:solidFill>
                <a:latin typeface="Arial" charset="0"/>
                <a:hlinkClick r:id="rId3"/>
              </a:rPr>
              <a:t>70 mln różnego typu obiektów </a:t>
            </a: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publikowanych i niepublikowanych, do których każdy ma dostęp.</a:t>
            </a:r>
          </a:p>
          <a:p>
            <a:pPr eaLnBrk="1" hangingPunct="1">
              <a:buFont typeface="Arial" charset="0"/>
              <a:buNone/>
            </a:pPr>
            <a:endParaRPr lang="en-US" sz="2000" smtClean="0">
              <a:solidFill>
                <a:srgbClr val="BFBFB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49263" y="98583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pl-PL" sz="4400" smtClean="0">
                <a:solidFill>
                  <a:srgbClr val="BEBEC0"/>
                </a:solidFill>
              </a:rPr>
              <a:t>Stopnie otwartości publikacji</a:t>
            </a:r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>
          <a:xfrm>
            <a:off x="449263" y="2206625"/>
            <a:ext cx="8229600" cy="3665538"/>
          </a:xfrm>
        </p:spPr>
        <p:txBody>
          <a:bodyPr/>
          <a:lstStyle/>
          <a:p>
            <a:pPr marL="381000" indent="-381000">
              <a:lnSpc>
                <a:spcPct val="80000"/>
              </a:lnSpc>
              <a:buFont typeface="Arial" charset="0"/>
              <a:buAutoNum type="arabicPeriod"/>
            </a:pPr>
            <a:r>
              <a:rPr lang="pl-PL" sz="1800" u="sng" smtClean="0">
                <a:solidFill>
                  <a:srgbClr val="BEBEC0"/>
                </a:solidFill>
                <a:latin typeface="Arial" charset="0"/>
                <a:cs typeface="Arial" charset="0"/>
              </a:rPr>
              <a:t>Pełna otwartość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</a:rPr>
              <a:t> — upowszechnianie w Internecie wraz z zagwarantowaną pełnią praw do wykorzystania, kopiowania, dystrybuowania, przerabiania itp. W praktyce często oznacza to publikację na jednej z wolnych licencji (pozbawionej ograniczeń) bądź z 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  <a:hlinkClick r:id="rId2"/>
              </a:rPr>
              <a:t>domeny publicznej 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</a:rPr>
              <a:t>(treści nie są objęte ograniczeniami prawa autorskiego).</a:t>
            </a:r>
          </a:p>
          <a:p>
            <a:pPr marL="381000" indent="-381000">
              <a:lnSpc>
                <a:spcPct val="80000"/>
              </a:lnSpc>
              <a:buFont typeface="Arial" charset="0"/>
              <a:buAutoNum type="arabicPeriod"/>
            </a:pPr>
            <a:r>
              <a:rPr lang="pl-PL" sz="1800" u="sng" smtClean="0">
                <a:solidFill>
                  <a:srgbClr val="BEBEC0"/>
                </a:solidFill>
                <a:latin typeface="Arial" charset="0"/>
                <a:cs typeface="Arial" charset="0"/>
              </a:rPr>
              <a:t>Częściowa otwartość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</a:rPr>
              <a:t> — upowszechnianie w Internecie z częściowym zezwoleniem na wykorzystania. Zezwolenie na wykorzystanie może obejmować np. tylko cele edukacyjne, wykorzystanie na terenie danego kraju, tylko cele niekomercyjnych, bez prawa do tworzenia utworów zależnych itd. Może wykorzystywać 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  <a:hlinkClick r:id="rId3"/>
              </a:rPr>
              <a:t>wolne licencje, 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</a:rPr>
              <a:t>ale z większymi ograniczeniami. Nie wszystkie prawa zastrzeżone.</a:t>
            </a:r>
          </a:p>
          <a:p>
            <a:pPr marL="381000" indent="-381000">
              <a:lnSpc>
                <a:spcPct val="80000"/>
              </a:lnSpc>
              <a:buFont typeface="Arial" charset="0"/>
              <a:buAutoNum type="arabicPeriod"/>
            </a:pPr>
            <a:r>
              <a:rPr lang="pl-PL" sz="1800" u="sng" smtClean="0">
                <a:solidFill>
                  <a:srgbClr val="BEBEC0"/>
                </a:solidFill>
                <a:latin typeface="Arial" charset="0"/>
                <a:cs typeface="Arial" charset="0"/>
              </a:rPr>
              <a:t>Zamknięte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</a:rPr>
              <a:t> upowszechnianie elektroniczne 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  <a:hlinkClick r:id="rId4"/>
              </a:rPr>
              <a:t>objęte kontrolą dostępu </a:t>
            </a:r>
            <a:r>
              <a:rPr lang="pl-PL" sz="1800" smtClean="0">
                <a:solidFill>
                  <a:srgbClr val="BEBEC0"/>
                </a:solidFill>
                <a:latin typeface="Arial" charset="0"/>
                <a:cs typeface="Arial" charset="0"/>
              </a:rPr>
              <a:t>do treści wymaga logowania, rejestracji, wniesienia opłaty, często z zastosowaniem systemu zabezpieczeń DRM itp. Wszystkie prawa zastrzeżone.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endParaRPr lang="pl-PL" sz="180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6863" y="985838"/>
            <a:ext cx="8550275" cy="1087437"/>
          </a:xfrm>
        </p:spPr>
        <p:txBody>
          <a:bodyPr lIns="90000" tIns="46800" rIns="90000" bIns="46800" anchor="b"/>
          <a:lstStyle/>
          <a:p>
            <a:pPr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 smtClean="0">
                <a:solidFill>
                  <a:srgbClr val="BEBEC0"/>
                </a:solidFill>
                <a:latin typeface="Arial" charset="0"/>
              </a:rPr>
              <a:t>Najnowocześniejsze otwarte kanały komunikacyjne nauki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1663" y="2360613"/>
            <a:ext cx="8154987" cy="4100512"/>
          </a:xfrm>
        </p:spPr>
        <p:txBody>
          <a:bodyPr lIns="90000" tIns="46800" rIns="90000" bIns="46800"/>
          <a:lstStyle/>
          <a:p>
            <a:pPr indent="-341313" defTabSz="449263" eaLnBrk="1" hangingPunct="1">
              <a:lnSpc>
                <a:spcPct val="80000"/>
              </a:lnSpc>
              <a:spcBef>
                <a:spcPts val="500"/>
              </a:spcBef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400" b="1" smtClean="0">
                <a:solidFill>
                  <a:srgbClr val="D68B1C"/>
                </a:solidFill>
                <a:latin typeface="Arial" charset="0"/>
                <a:cs typeface="Arial" charset="0"/>
              </a:rPr>
              <a:t>Repozytorium prac naukowych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 – archiwum elektroniczne bieżących publikacji naukowych (instytucjonalne, dziedzinowe), w którym gromadzi się obiekty zwykle urodzone w formie cyfrowej (born digital). Dostęp do niego jest bezpłatny i nieograniczony przez komputery i sieci. Repozytorium jest elektronicznym systemem przechowywania informacji (CMS) często opartym o samoarchiwizację. Np.. RUMAK: 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  <a:hlinkClick r:id="rId3"/>
              </a:rPr>
              <a:t>https://repozytorium.umk.pl/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.</a:t>
            </a:r>
          </a:p>
          <a:p>
            <a:pPr indent="-341313" defTabSz="449263" eaLnBrk="1" hangingPunct="1">
              <a:lnSpc>
                <a:spcPct val="80000"/>
              </a:lnSpc>
              <a:spcBef>
                <a:spcPts val="500"/>
              </a:spcBef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400" b="1" smtClean="0">
                <a:solidFill>
                  <a:srgbClr val="D68B1C"/>
                </a:solidFill>
                <a:latin typeface="Arial" charset="0"/>
                <a:cs typeface="Arial" charset="0"/>
              </a:rPr>
              <a:t>Repozytorium surowych danych badawczych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 – archiwum danych wytwarzanych i gromadzonych w trakcie procesu badawczego (ankiet, fotografii, wykresów, nagrań, pomiarów, struktur). Np. BeeBase -</a:t>
            </a:r>
            <a:r>
              <a:rPr lang="pl-PL" sz="1400" smtClean="0">
                <a:latin typeface="Arial" charset="0"/>
                <a:cs typeface="Arial" charset="0"/>
                <a:hlinkClick r:id="rId4"/>
              </a:rPr>
              <a:t>http://hymenopteragenome.org/beebase/</a:t>
            </a:r>
            <a:r>
              <a:rPr lang="pl-PL" sz="1400" smtClean="0">
                <a:latin typeface="Arial" charset="0"/>
                <a:cs typeface="Arial" charset="0"/>
              </a:rPr>
              <a:t> . </a:t>
            </a:r>
            <a:endParaRPr lang="pl-PL" sz="1400" smtClean="0">
              <a:solidFill>
                <a:srgbClr val="D68B1C"/>
              </a:solidFill>
              <a:latin typeface="Arial" charset="0"/>
              <a:cs typeface="Arial" charset="0"/>
            </a:endParaRPr>
          </a:p>
          <a:p>
            <a:pPr indent="-341313" defTabSz="449263" eaLnBrk="1" hangingPunct="1">
              <a:lnSpc>
                <a:spcPct val="80000"/>
              </a:lnSpc>
              <a:spcBef>
                <a:spcPts val="500"/>
              </a:spcBef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400" b="1" smtClean="0">
                <a:solidFill>
                  <a:srgbClr val="D68B1C"/>
                </a:solidFill>
                <a:latin typeface="Arial" charset="0"/>
                <a:cs typeface="Arial" charset="0"/>
              </a:rPr>
              <a:t>Biblioteka Cyfrowa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 – archiwum zdigitalizowanych cyfrowych obiektów kultury: książek, czasopism, grafik, pocztówek, znaczków, filmów i innych. Np. KPBC: 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  <a:hlinkClick r:id="rId5"/>
              </a:rPr>
              <a:t>http://kpbc.umk.pl/dlibra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.   </a:t>
            </a:r>
            <a:r>
              <a:rPr lang="pl-PL" sz="1400" i="1" smtClean="0">
                <a:solidFill>
                  <a:srgbClr val="D68B1C"/>
                </a:solidFill>
                <a:latin typeface="Arial" charset="0"/>
                <a:cs typeface="Arial" charset="0"/>
              </a:rPr>
              <a:t>		</a:t>
            </a:r>
          </a:p>
          <a:p>
            <a:pPr indent="-341313" defTabSz="449263" eaLnBrk="1" hangingPunct="1">
              <a:lnSpc>
                <a:spcPct val="80000"/>
              </a:lnSpc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400" b="1" smtClean="0">
                <a:solidFill>
                  <a:srgbClr val="D68B1C"/>
                </a:solidFill>
                <a:latin typeface="Arial" charset="0"/>
                <a:cs typeface="Arial" charset="0"/>
              </a:rPr>
              <a:t>Czasopismo elektroniczne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 – czasopismo naukowe dostępne dla czytelników bez opłat i innych barier dostę</a:t>
            </a:r>
            <a:r>
              <a:rPr lang="pl-PL" sz="1400" smtClean="0">
                <a:latin typeface="Arial" charset="0"/>
                <a:cs typeface="Arial" charset="0"/>
              </a:rPr>
              <a:t> 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pu w Internecie. Np. Sztuka Edycji </a:t>
            </a:r>
            <a:r>
              <a:rPr lang="pl-PL" sz="1400" smtClean="0">
                <a:latin typeface="Arial" charset="0"/>
                <a:cs typeface="Arial" charset="0"/>
                <a:hlinkClick r:id="rId6"/>
              </a:rPr>
              <a:t>http://www.apcz.pl/czasopisma/index.php/sztukaedycji/about/index</a:t>
            </a:r>
            <a:r>
              <a:rPr lang="pl-PL" sz="1400" smtClean="0">
                <a:latin typeface="Arial" charset="0"/>
                <a:cs typeface="Arial" charset="0"/>
              </a:rPr>
              <a:t>.</a:t>
            </a:r>
            <a:endParaRPr lang="pl-PL" sz="1400" smtClean="0">
              <a:solidFill>
                <a:srgbClr val="D68B1C"/>
              </a:solidFill>
              <a:latin typeface="Arial" charset="0"/>
              <a:cs typeface="Arial" charset="0"/>
            </a:endParaRPr>
          </a:p>
          <a:p>
            <a:pPr indent="-341313" defTabSz="449263" eaLnBrk="1" hangingPunct="1">
              <a:lnSpc>
                <a:spcPct val="80000"/>
              </a:lnSpc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400" b="1" smtClean="0">
                <a:solidFill>
                  <a:srgbClr val="D68B1C"/>
                </a:solidFill>
                <a:latin typeface="Arial" charset="0"/>
                <a:cs typeface="Arial" charset="0"/>
              </a:rPr>
              <a:t>Książka elektroniczna otwarta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 – książka naukowa dostępna w sieci bez żadnych barier, wyprodukowana przez wydawce działającego w nowych otwartych modelach publikacyjnych open access. NP. </a:t>
            </a:r>
            <a:r>
              <a:rPr lang="pl-PL" sz="1400" smtClean="0">
                <a:latin typeface="Arial" charset="0"/>
                <a:cs typeface="Arial" charset="0"/>
              </a:rPr>
              <a:t>The Arc and the Sediment </a:t>
            </a:r>
            <a:r>
              <a:rPr lang="pl-PL" sz="1400" smtClean="0">
                <a:latin typeface="Arial" charset="0"/>
                <a:cs typeface="Arial" charset="0"/>
                <a:hlinkClick r:id="rId7"/>
              </a:rPr>
              <a:t>http://digitalcommons.usu.edu/usupress_pubs/90/</a:t>
            </a:r>
            <a:r>
              <a:rPr lang="pl-PL" sz="1400" smtClean="0">
                <a:latin typeface="Arial" charset="0"/>
                <a:cs typeface="Arial" charset="0"/>
              </a:rPr>
              <a:t>. </a:t>
            </a:r>
          </a:p>
          <a:p>
            <a:pPr indent="-341313" defTabSz="449263" eaLnBrk="1" hangingPunct="1">
              <a:lnSpc>
                <a:spcPct val="80000"/>
              </a:lnSpc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400" b="1" smtClean="0">
                <a:solidFill>
                  <a:srgbClr val="D68B1C"/>
                </a:solidFill>
                <a:latin typeface="Arial" charset="0"/>
                <a:cs typeface="Arial" charset="0"/>
              </a:rPr>
              <a:t>Otwarte zasoby edukacyjne</a:t>
            </a:r>
            <a:r>
              <a:rPr lang="pl-PL" sz="1400" smtClean="0">
                <a:solidFill>
                  <a:srgbClr val="D68B1C"/>
                </a:solidFill>
                <a:latin typeface="Arial" charset="0"/>
                <a:cs typeface="Arial" charset="0"/>
              </a:rPr>
              <a:t> – materiały dla dydaktyki, podręczniki, e-kursy dostepne bez barier. NP..: Prawo autorskie dla bibliotekarzy </a:t>
            </a:r>
            <a:r>
              <a:rPr lang="pl-PL" sz="1400" smtClean="0">
                <a:latin typeface="Arial" charset="0"/>
                <a:cs typeface="Arial" charset="0"/>
                <a:hlinkClick r:id="rId8"/>
              </a:rPr>
              <a:t>http://portal.umk.pl/web/otwarte-zasoby/kurs-prawo-autorskie-dla-bibliotekarzy</a:t>
            </a:r>
            <a:r>
              <a:rPr lang="pl-PL" sz="1400" smtClean="0">
                <a:latin typeface="Arial" charset="0"/>
                <a:cs typeface="Arial" charset="0"/>
              </a:rPr>
              <a:t>.</a:t>
            </a:r>
            <a:r>
              <a:rPr lang="pl-PL" sz="140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1976438" y="1443038"/>
            <a:ext cx="5840412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>
                <a:solidFill>
                  <a:srgbClr val="BEBEC0"/>
                </a:solidFill>
              </a:rPr>
              <a:t>Otwarte repozytoria naukowe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49263" y="2054225"/>
            <a:ext cx="8551862" cy="198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0000" tIns="180000" rIns="180000" bIns="180000"/>
          <a:lstStyle/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600" b="1">
                <a:solidFill>
                  <a:srgbClr val="D68B1C"/>
                </a:solidFill>
              </a:rPr>
              <a:t>	Archiwa bieżącej produkcji naukowej i dydaktycznej, archiwa publikacji (artykułów, monografii, raportów z badań, sylabusów, skryptów, prezentacji wykładów, kursów e-learningowych - w każdej formie: tekstowej, audio/video) – udostępnianej za darmo bez ograniczeń w Internecie. </a:t>
            </a: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600" b="1">
                <a:solidFill>
                  <a:srgbClr val="D68B1C"/>
                </a:solidFill>
              </a:rPr>
              <a:t>Lista repozytoriów ROAR </a:t>
            </a:r>
            <a:r>
              <a:rPr lang="pl-PL" sz="1600" b="1">
                <a:solidFill>
                  <a:srgbClr val="D68B1C"/>
                </a:solidFill>
                <a:hlinkClick r:id="rId3"/>
              </a:rPr>
              <a:t>http://roar.eprints.org/</a:t>
            </a:r>
            <a:r>
              <a:rPr lang="pl-PL" sz="1600" b="1">
                <a:solidFill>
                  <a:srgbClr val="D68B1C"/>
                </a:solidFill>
              </a:rPr>
              <a:t> - 3924 archiwów. </a:t>
            </a: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600" b="1">
                <a:solidFill>
                  <a:srgbClr val="D68B1C"/>
                </a:solidFill>
              </a:rPr>
              <a:t>Agregator polski CEON: </a:t>
            </a:r>
            <a:r>
              <a:rPr lang="pl-PL" sz="1600" b="1">
                <a:solidFill>
                  <a:srgbClr val="D68B1C"/>
                </a:solidFill>
                <a:hlinkClick r:id="rId4"/>
              </a:rPr>
              <a:t>http://agregator.ceon.pl/</a:t>
            </a:r>
            <a:r>
              <a:rPr lang="pl-PL" sz="1600" b="1">
                <a:solidFill>
                  <a:srgbClr val="D68B1C"/>
                </a:solidFill>
              </a:rPr>
              <a:t>. </a:t>
            </a: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sz="1600" b="1">
                <a:solidFill>
                  <a:srgbClr val="D68B1C"/>
                </a:solidFill>
              </a:rPr>
              <a:t>Agregator światowy BASE - </a:t>
            </a:r>
            <a:r>
              <a:rPr lang="pl-PL" sz="1600" b="1">
                <a:solidFill>
                  <a:srgbClr val="D68B1C"/>
                </a:solidFill>
                <a:hlinkClick r:id="rId5"/>
              </a:rPr>
              <a:t>http://www.base-search.net/</a:t>
            </a:r>
            <a:r>
              <a:rPr lang="pl-PL" sz="1600" b="1">
                <a:solidFill>
                  <a:srgbClr val="D68B1C"/>
                </a:solidFill>
              </a:rPr>
              <a:t>.</a:t>
            </a:r>
            <a:r>
              <a:rPr lang="pl-PL" b="1">
                <a:solidFill>
                  <a:srgbClr val="D68B1C"/>
                </a:solidFill>
              </a:rPr>
              <a:t> </a:t>
            </a:r>
          </a:p>
        </p:txBody>
      </p:sp>
      <p:pic>
        <p:nvPicPr>
          <p:cNvPr id="29699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1238" y="4344988"/>
            <a:ext cx="351155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6775" y="4313238"/>
            <a:ext cx="3197225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6863" y="4497388"/>
            <a:ext cx="2443162" cy="1954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9263" y="833438"/>
            <a:ext cx="8228012" cy="1011237"/>
          </a:xfrm>
        </p:spPr>
        <p:txBody>
          <a:bodyPr lIns="90000" tIns="46800" rIns="90000" bIns="46800" anchor="b"/>
          <a:lstStyle/>
          <a:p>
            <a:pPr eaLnBrk="1" hangingPunct="1"/>
            <a:r>
              <a:rPr lang="pl-PL" sz="3200" b="1" smtClean="0">
                <a:solidFill>
                  <a:srgbClr val="BEBEC0"/>
                </a:solidFill>
                <a:latin typeface="Arial" charset="0"/>
              </a:rPr>
              <a:t>Biblioteki Cyfrowe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1663" y="2360613"/>
            <a:ext cx="7921625" cy="1800225"/>
          </a:xfrm>
        </p:spPr>
        <p:txBody>
          <a:bodyPr lIns="90000" tIns="46800" rIns="90000" bIns="46800"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pl-PL" sz="1800" b="1" smtClean="0">
                <a:solidFill>
                  <a:srgbClr val="D68B1C"/>
                </a:solidFill>
                <a:latin typeface="Arial" charset="0"/>
              </a:rPr>
              <a:t>Archiwa starych zdigitalizowanych obiektów kultury (książek, czasopism, muzealiów, archiwaliów, map itp..) udostępnianych przez instytucje kultury i nauki. Zwykle materiały należą do domeny publicznej, nie są objęte ochroną prawną.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pl-PL" sz="1800" b="1" smtClean="0">
                <a:solidFill>
                  <a:srgbClr val="D68B1C"/>
                </a:solidFill>
                <a:latin typeface="Arial" charset="0"/>
              </a:rPr>
              <a:t>Agregator polski Federacja Bibliotek Cyfrowych </a:t>
            </a:r>
            <a:r>
              <a:rPr lang="pl-PL" sz="1800" b="1" smtClean="0">
                <a:solidFill>
                  <a:srgbClr val="D68B1C"/>
                </a:solidFill>
                <a:latin typeface="Arial" charset="0"/>
                <a:hlinkClick r:id="rId2"/>
              </a:rPr>
              <a:t>http://fbc.pionier.net.pl/owoc</a:t>
            </a:r>
            <a:r>
              <a:rPr lang="pl-PL" sz="1800" b="1" smtClean="0">
                <a:solidFill>
                  <a:srgbClr val="D68B1C"/>
                </a:solidFill>
                <a:latin typeface="Arial" charset="0"/>
              </a:rPr>
              <a:t>.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pl-PL" sz="1800" b="1" smtClean="0">
                <a:solidFill>
                  <a:srgbClr val="D68B1C"/>
                </a:solidFill>
                <a:latin typeface="Arial" charset="0"/>
              </a:rPr>
              <a:t>Agregator europejski Europeana: </a:t>
            </a:r>
            <a:r>
              <a:rPr lang="pl-PL" sz="1800" b="1" smtClean="0">
                <a:solidFill>
                  <a:srgbClr val="D68B1C"/>
                </a:solidFill>
                <a:latin typeface="Arial" charset="0"/>
                <a:hlinkClick r:id="rId3"/>
              </a:rPr>
              <a:t>http://www.europeana.eu/portal</a:t>
            </a:r>
            <a:r>
              <a:rPr lang="pl-PL" sz="1800" b="1" smtClean="0">
                <a:solidFill>
                  <a:srgbClr val="D68B1C"/>
                </a:solidFill>
                <a:latin typeface="Arial" charset="0"/>
              </a:rPr>
              <a:t>.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4344988"/>
            <a:ext cx="2900363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7225" y="4651375"/>
            <a:ext cx="259715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6775" y="4497388"/>
            <a:ext cx="30448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1212850" y="1443038"/>
            <a:ext cx="7080250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>
                <a:solidFill>
                  <a:srgbClr val="BEBEC0"/>
                </a:solidFill>
              </a:rPr>
              <a:t>Elektroniczne czasopisma naukowe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49263" y="2054225"/>
            <a:ext cx="8397875" cy="2290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0000" tIns="180000" rIns="180000" bIns="180000"/>
          <a:lstStyle/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>
                <a:solidFill>
                  <a:srgbClr val="D68B1C"/>
                </a:solidFill>
              </a:rPr>
              <a:t>	</a:t>
            </a:r>
            <a:r>
              <a:rPr lang="pl-PL" b="1">
                <a:solidFill>
                  <a:srgbClr val="D68B1C"/>
                </a:solidFill>
              </a:rPr>
              <a:t>Elektroniczne czasopismo naukowe – jest to czasopismo publikujące recenzowane wyniki badań naukowych i ukazujące się w Internecie. </a:t>
            </a: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b="1">
                <a:solidFill>
                  <a:srgbClr val="D68B1C"/>
                </a:solidFill>
              </a:rPr>
              <a:t>Lista światowa Elektronischen Zeitschriftenbibliothek</a:t>
            </a:r>
            <a:r>
              <a:rPr lang="pl-PL"/>
              <a:t> </a:t>
            </a:r>
            <a:r>
              <a:rPr lang="pl-PL" b="1">
                <a:solidFill>
                  <a:srgbClr val="D68B1C"/>
                </a:solidFill>
                <a:latin typeface="Verdana" pitchFamily="34" charset="0"/>
              </a:rPr>
              <a:t>- </a:t>
            </a:r>
            <a:r>
              <a:rPr lang="pl-PL" b="1">
                <a:solidFill>
                  <a:srgbClr val="D68B1C"/>
                </a:solidFill>
              </a:rPr>
              <a:t>ponad 82 tys. tytułów czasopism ze wszystkich dziedzin wiedzy (w tym 47594 –  darmowe i otwarte) </a:t>
            </a:r>
            <a:r>
              <a:rPr lang="pl-PL" b="1">
                <a:hlinkClick r:id="rId3"/>
              </a:rPr>
              <a:t>http://rzblx1.uni-regensburg.de/ezeit/</a:t>
            </a:r>
            <a:r>
              <a:rPr lang="pl-PL" b="1"/>
              <a:t>. </a:t>
            </a:r>
            <a:endParaRPr lang="pl-PL" b="1">
              <a:solidFill>
                <a:srgbClr val="D68B1C"/>
              </a:solidFill>
            </a:endParaRP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b="1">
                <a:solidFill>
                  <a:srgbClr val="D68B1C"/>
                </a:solidFill>
              </a:rPr>
              <a:t>Lista DOAJ – lista ponad 10 tys. czasopism otwartych: </a:t>
            </a:r>
            <a:r>
              <a:rPr lang="pl-PL" b="1">
                <a:hlinkClick r:id="rId4"/>
              </a:rPr>
              <a:t>http://doaj.org/</a:t>
            </a:r>
            <a:r>
              <a:rPr lang="pl-PL" b="1"/>
              <a:t>. </a:t>
            </a:r>
          </a:p>
        </p:txBody>
      </p:sp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0050" y="4651375"/>
            <a:ext cx="2595563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30788" y="4651375"/>
            <a:ext cx="259715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487363" y="1443038"/>
            <a:ext cx="8543925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>
                <a:solidFill>
                  <a:schemeClr val="hlink"/>
                </a:solidFill>
              </a:rPr>
              <a:t>Repozytoria surowych danych badawczych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49263" y="2054225"/>
            <a:ext cx="8397875" cy="2290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0000" tIns="180000" rIns="180000" bIns="180000"/>
          <a:lstStyle/>
          <a:p>
            <a:pPr marL="342900" indent="-341313" defTabSz="449263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>
                <a:solidFill>
                  <a:srgbClr val="D68B1C"/>
                </a:solidFill>
              </a:rPr>
              <a:t>	Archiwa elektroniczne gromadzące dane naukowe wyprodukowane w procesie badawczym: DataBib 995 archiwów</a:t>
            </a:r>
            <a:r>
              <a:rPr lang="pl-PL" u="sng">
                <a:solidFill>
                  <a:srgbClr val="D68B1C"/>
                </a:solidFill>
              </a:rPr>
              <a:t> </a:t>
            </a:r>
            <a:r>
              <a:rPr lang="pl-PL" u="sng">
                <a:solidFill>
                  <a:srgbClr val="D68B1C"/>
                </a:solidFill>
                <a:hlinkClick r:id="rId3" invalidUrl="http:///"/>
              </a:rPr>
              <a:t>http://</a:t>
            </a:r>
            <a:r>
              <a:rPr lang="pl-PL" u="sng">
                <a:solidFill>
                  <a:srgbClr val="D68B1C"/>
                </a:solidFill>
                <a:hlinkClick r:id="rId4"/>
              </a:rPr>
              <a:t>databib.org/</a:t>
            </a:r>
            <a:endParaRPr lang="pl-PL">
              <a:solidFill>
                <a:srgbClr val="D68B1C"/>
              </a:solidFill>
            </a:endParaRP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l-PL" b="1"/>
          </a:p>
        </p:txBody>
      </p:sp>
      <p:pic>
        <p:nvPicPr>
          <p:cNvPr id="34819" name="Picture 7" descr="55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4149725"/>
            <a:ext cx="3048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8" descr="5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1775" y="3357563"/>
            <a:ext cx="3048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9" descr="29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4221163"/>
            <a:ext cx="3048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49263" y="985838"/>
            <a:ext cx="8229600" cy="1143000"/>
          </a:xfrm>
          <a:effectLst>
            <a:outerShdw dist="38100" dir="2700000" algn="tl" rotWithShape="0">
              <a:srgbClr val="000000">
                <a:alpha val="59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pl-PL" sz="4400" smtClean="0">
                <a:solidFill>
                  <a:srgbClr val="FF9900"/>
                </a:solidFill>
                <a:latin typeface="Arial" charset="0"/>
              </a:rPr>
              <a:t>Otwarte książki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>
          <a:xfrm>
            <a:off x="449263" y="2054225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l-PL" sz="2000" smtClean="0">
                <a:solidFill>
                  <a:srgbClr val="FF9900"/>
                </a:solidFill>
                <a:latin typeface="Arial" charset="0"/>
              </a:rPr>
              <a:t>Directory of open access books - </a:t>
            </a:r>
            <a:r>
              <a:rPr lang="pl-PL" sz="2000" b="1" smtClean="0">
                <a:solidFill>
                  <a:srgbClr val="FF9900"/>
                </a:solidFill>
                <a:latin typeface="Arial" charset="0"/>
              </a:rPr>
              <a:t>2761</a:t>
            </a:r>
            <a:r>
              <a:rPr lang="pl-PL" sz="2000" smtClean="0">
                <a:solidFill>
                  <a:srgbClr val="FF9900"/>
                </a:solidFill>
                <a:latin typeface="Arial" charset="0"/>
              </a:rPr>
              <a:t> akademickich wydań książek po recenzjach od </a:t>
            </a:r>
            <a:r>
              <a:rPr lang="pl-PL" sz="2000" b="1" smtClean="0">
                <a:solidFill>
                  <a:srgbClr val="FF9900"/>
                </a:solidFill>
                <a:latin typeface="Arial" charset="0"/>
              </a:rPr>
              <a:t>95</a:t>
            </a:r>
            <a:r>
              <a:rPr lang="pl-PL" sz="2000" smtClean="0">
                <a:solidFill>
                  <a:srgbClr val="FF9900"/>
                </a:solidFill>
                <a:latin typeface="Arial" charset="0"/>
              </a:rPr>
              <a:t> wydawców</a:t>
            </a:r>
            <a:r>
              <a:rPr lang="pl-PL" sz="2000" smtClean="0">
                <a:solidFill>
                  <a:schemeClr val="tx1"/>
                </a:solidFill>
              </a:rPr>
              <a:t> </a:t>
            </a:r>
            <a:r>
              <a:rPr lang="pl-PL" sz="2000" smtClean="0">
                <a:solidFill>
                  <a:schemeClr val="tx1"/>
                </a:solidFill>
                <a:latin typeface="Arial" charset="0"/>
              </a:rPr>
              <a:t>(</a:t>
            </a:r>
            <a:r>
              <a:rPr lang="pl-PL" sz="2000" smtClean="0">
                <a:solidFill>
                  <a:schemeClr val="tx1"/>
                </a:solidFill>
                <a:latin typeface="Arial" charset="0"/>
                <a:hlinkClick r:id="rId2"/>
              </a:rPr>
              <a:t>http://www.doabooks.org/doab</a:t>
            </a:r>
            <a:r>
              <a:rPr lang="pl-PL" sz="2000" smtClean="0">
                <a:solidFill>
                  <a:schemeClr val="tx1"/>
                </a:solidFill>
                <a:latin typeface="Arial" charset="0"/>
              </a:rPr>
              <a:t>)</a:t>
            </a:r>
            <a:r>
              <a:rPr lang="pl-PL" sz="3200" smtClean="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pic>
        <p:nvPicPr>
          <p:cNvPr id="36867" name="Picture 4" descr="doab?func=cover&amp;rid=148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0" y="3887788"/>
            <a:ext cx="1047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 descr="doab?func=cover&amp;rid=162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7225" y="4803775"/>
            <a:ext cx="1047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8" descr="doab?func=cover&amp;rid=162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733800"/>
            <a:ext cx="1047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0" descr="doab?func=cover&amp;rid=1530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3975" y="4497388"/>
            <a:ext cx="1047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12" descr="doab?func=cover&amp;rid=1652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8750" y="3124200"/>
            <a:ext cx="1047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14" descr="doabSmal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73950" y="1290638"/>
            <a:ext cx="1276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970088" y="1443038"/>
            <a:ext cx="5591175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>
                <a:solidFill>
                  <a:schemeClr val="hlink"/>
                </a:solidFill>
              </a:rPr>
              <a:t>Otwarte Zasoby Edukacyjne</a:t>
            </a: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49263" y="2054225"/>
            <a:ext cx="8397875" cy="183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0000" tIns="180000" rIns="180000" bIns="180000"/>
          <a:lstStyle/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b="1"/>
              <a:t>Otwarte zasoby edukacyjne są to zbiory materiałów, które mogą przydać się edukacji. Mogą to być kursy zdalne, podręczniki, obiekty cyfrowe konieczne dla zilustrowania jakiejś tematyki.</a:t>
            </a: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b="1"/>
              <a:t>Polski portal OZE </a:t>
            </a:r>
            <a:r>
              <a:rPr lang="pl-PL" b="1">
                <a:hlinkClick r:id="rId3"/>
              </a:rPr>
              <a:t>http://otwartezasoby.pl/</a:t>
            </a:r>
            <a:r>
              <a:rPr lang="pl-PL" b="1"/>
              <a:t>.</a:t>
            </a:r>
          </a:p>
          <a:p>
            <a:pPr marL="342900" indent="-341313" algn="ctr" defTabSz="449263">
              <a:buSzPct val="10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l-PL" b="1"/>
              <a:t>Europejski portal OEE: </a:t>
            </a:r>
            <a:r>
              <a:rPr lang="pl-PL" b="1">
                <a:hlinkClick r:id="rId4"/>
              </a:rPr>
              <a:t>http://openeducationeuropa.eu/</a:t>
            </a:r>
            <a:r>
              <a:rPr lang="pl-PL" b="1"/>
              <a:t> </a:t>
            </a:r>
          </a:p>
        </p:txBody>
      </p:sp>
      <p:pic>
        <p:nvPicPr>
          <p:cNvPr id="37891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3638" y="3887788"/>
            <a:ext cx="4414837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212850" y="374650"/>
            <a:ext cx="7788275" cy="868363"/>
          </a:xfrm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/>
          <a:p>
            <a:pPr algn="l" eaLnBrk="1" hangingPunct="1"/>
            <a:r>
              <a:rPr lang="pl-PL" sz="3200" smtClean="0">
                <a:solidFill>
                  <a:schemeClr val="bg1"/>
                </a:solidFill>
                <a:latin typeface="Arial" charset="0"/>
              </a:rPr>
              <a:t>Perspektywy publikowania  i upowszechniania naukowego?</a:t>
            </a:r>
            <a:endParaRPr lang="en-US" sz="32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9939" name="Content Placeholder 4"/>
          <p:cNvSpPr>
            <a:spLocks noGrp="1"/>
          </p:cNvSpPr>
          <p:nvPr>
            <p:ph idx="4294967295"/>
          </p:nvPr>
        </p:nvSpPr>
        <p:spPr>
          <a:xfrm>
            <a:off x="1212850" y="1819275"/>
            <a:ext cx="7634288" cy="3748088"/>
          </a:xfrm>
        </p:spPr>
        <p:txBody>
          <a:bodyPr/>
          <a:lstStyle/>
          <a:p>
            <a:pPr eaLnBrk="1" hangingPunct="1"/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Tendencja do otwierania zasobów i stosowania modelu OA. Polityczne </a:t>
            </a:r>
            <a:r>
              <a:rPr lang="pl-PL" sz="2000" smtClean="0">
                <a:solidFill>
                  <a:srgbClr val="BFBFBF"/>
                </a:solidFill>
                <a:latin typeface="Arial" charset="0"/>
                <a:hlinkClick r:id="rId3"/>
              </a:rPr>
              <a:t>decyzje Komisji Europejskiej</a:t>
            </a: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. Szczególnie tam, gdzie w grę wchodzą pieniądze podatników. </a:t>
            </a:r>
          </a:p>
          <a:p>
            <a:pPr eaLnBrk="1" hangingPunct="1"/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Powstawanie megaczasopism (systemów takich jak </a:t>
            </a:r>
            <a:r>
              <a:rPr lang="pl-PL" sz="2000" smtClean="0">
                <a:solidFill>
                  <a:srgbClr val="BFBFBF"/>
                </a:solidFill>
                <a:latin typeface="Arial" charset="0"/>
                <a:hlinkClick r:id="rId4"/>
              </a:rPr>
              <a:t>PLoS</a:t>
            </a: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).</a:t>
            </a:r>
          </a:p>
          <a:p>
            <a:pPr eaLnBrk="1" hangingPunct="1"/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Tworzenia nowych zasobów nauki z oddzielnych komponentów dostępnych w sieci (dane surowe + nowe badania + obiekty ilustrujące wyniki). </a:t>
            </a:r>
          </a:p>
          <a:p>
            <a:pPr eaLnBrk="1" hangingPunct="1"/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Remix różnych danych przydatnych dla nowych podręczników lub nowych e-kursów.</a:t>
            </a:r>
          </a:p>
          <a:p>
            <a:pPr eaLnBrk="1" hangingPunct="1"/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Publikowanie/upowszechnianie mniej oficjalne (debaty na blogach, </a:t>
            </a:r>
            <a:r>
              <a:rPr lang="pl-PL" sz="2000" smtClean="0">
                <a:solidFill>
                  <a:srgbClr val="BFBFBF"/>
                </a:solidFill>
                <a:latin typeface="Arial" charset="0"/>
                <a:hlinkClick r:id="rId5"/>
              </a:rPr>
              <a:t>laboratoria wirtualne</a:t>
            </a:r>
            <a:r>
              <a:rPr lang="pl-PL" sz="2000" smtClean="0">
                <a:solidFill>
                  <a:srgbClr val="BFBFBF"/>
                </a:solidFill>
                <a:latin typeface="Arial" charset="0"/>
              </a:rPr>
              <a:t>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601663" y="98583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pl-PL" sz="4400" smtClean="0">
                <a:solidFill>
                  <a:srgbClr val="CC6600"/>
                </a:solidFill>
              </a:rPr>
              <a:t>Bibliografia</a:t>
            </a:r>
          </a:p>
        </p:txBody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>
          <a:xfrm>
            <a:off x="449263" y="2332038"/>
            <a:ext cx="8229600" cy="3540125"/>
          </a:xfrm>
        </p:spPr>
        <p:txBody>
          <a:bodyPr/>
          <a:lstStyle/>
          <a:p>
            <a:pPr marL="609600" indent="-609600" eaLnBrk="1" hangingPunct="1">
              <a:buFont typeface="Arial" charset="0"/>
              <a:buAutoNum type="arabicPeriod"/>
            </a:pPr>
            <a:r>
              <a:rPr lang="pl-PL" sz="1600" smtClean="0">
                <a:solidFill>
                  <a:srgbClr val="CC6600"/>
                </a:solidFill>
                <a:latin typeface="Arial" charset="0"/>
                <a:cs typeface="Arial" charset="0"/>
              </a:rPr>
              <a:t>Ustawa o prawie autorskim i prawach pokrewnych</a:t>
            </a:r>
            <a:r>
              <a:rPr lang="pl-PL" sz="1600" smtClean="0">
                <a:solidFill>
                  <a:srgbClr val="CC6600"/>
                </a:solidFill>
                <a:latin typeface="Arial" charset="0"/>
                <a:cs typeface="Arial" charset="0"/>
                <a:hlinkClick r:id="rId2"/>
              </a:rPr>
              <a:t>]</a:t>
            </a:r>
            <a:r>
              <a:rPr lang="pl-PL" sz="1600" smtClean="0">
                <a:solidFill>
                  <a:srgbClr val="CC6600"/>
                </a:solidFill>
                <a:latin typeface="Arial" charset="0"/>
                <a:cs typeface="Arial" charset="0"/>
              </a:rPr>
              <a:t>z dnia 4 lutego 1994 r., </a:t>
            </a:r>
            <a:r>
              <a:rPr lang="pl-PL" sz="1600" i="1" smtClean="0">
                <a:solidFill>
                  <a:srgbClr val="CC6600"/>
                </a:solidFill>
                <a:latin typeface="Arial" charset="0"/>
                <a:cs typeface="Arial" charset="0"/>
              </a:rPr>
              <a:t>publikator: Dz. U. 1994, nr 24, poz. 83, tekst jednolity: Dz. U. 2006, nr 90, poz. 631).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pl-PL" sz="1600" smtClean="0">
                <a:solidFill>
                  <a:srgbClr val="CC6600"/>
                </a:solidFill>
              </a:rPr>
              <a:t>Dariusz Dolański: </a:t>
            </a:r>
            <a:r>
              <a:rPr lang="pl-PL" sz="1600" i="1" smtClean="0">
                <a:solidFill>
                  <a:srgbClr val="CC6600"/>
                </a:solidFill>
              </a:rPr>
              <a:t>Zachód w polskiej myśli historycznej czasów saskich</a:t>
            </a:r>
            <a:r>
              <a:rPr lang="pl-PL" sz="1600" smtClean="0">
                <a:solidFill>
                  <a:srgbClr val="CC6600"/>
                </a:solidFill>
              </a:rPr>
              <a:t>. Uniwersytet Zielonogórski, 2002, s. 36-37. [data dostępu 23 luty 2015]. Dostępny w: </a:t>
            </a:r>
            <a:r>
              <a:rPr lang="pl-PL" sz="1600" smtClean="0">
                <a:solidFill>
                  <a:srgbClr val="CC6600"/>
                </a:solidFill>
                <a:hlinkClick r:id="rId3"/>
              </a:rPr>
              <a:t>zbc.uz.zgora.pl</a:t>
            </a:r>
            <a:r>
              <a:rPr lang="pl-PL" sz="1600" smtClean="0">
                <a:solidFill>
                  <a:srgbClr val="CC6600"/>
                </a:solidFill>
              </a:rPr>
              <a:t>.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pl-PL" sz="1600" smtClean="0">
                <a:solidFill>
                  <a:srgbClr val="CC6600"/>
                </a:solidFill>
              </a:rPr>
              <a:t>Pilat, Roman (1846-1906) Początek publicystyki literackiej w Polsce. Czasopisma "uczone". Odbitka z "Przewodnika Naukowego i Literackiego". Z drukarni Władysława Łozińskiego. Lwów 1882. [data dostępu 23 luty 2015]. Dostępny w: </a:t>
            </a:r>
            <a:r>
              <a:rPr lang="pl-PL" sz="1600" smtClean="0">
                <a:solidFill>
                  <a:srgbClr val="CC6600"/>
                </a:solidFill>
                <a:hlinkClick r:id="rId4"/>
              </a:rPr>
              <a:t>http://www.sbc.org.pl/dlibra/plain-content?id=11704</a:t>
            </a:r>
            <a:r>
              <a:rPr lang="pl-PL" sz="1600" smtClean="0">
                <a:solidFill>
                  <a:srgbClr val="CC6600"/>
                </a:solidFill>
              </a:rPr>
              <a:t>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pl-PL" sz="1600" smtClean="0">
                <a:solidFill>
                  <a:srgbClr val="CC6600"/>
                </a:solidFill>
                <a:latin typeface="Arial" charset="0"/>
                <a:cs typeface="Arial" charset="0"/>
              </a:rPr>
              <a:t>Wizerunki starych czasopism naukowych pochodzą z polskich bibliotek cyfrowych (KPBC, DBC, SBC), wszystkie są w domenie publicznej.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pl-PL" sz="1600" smtClean="0">
                <a:solidFill>
                  <a:srgbClr val="CC6600"/>
                </a:solidFill>
                <a:latin typeface="Arial" charset="0"/>
                <a:cs typeface="Arial" charset="0"/>
              </a:rPr>
              <a:t>Zrzuty ekranowe agregatorów, baz danych, wyszukiwarek i czasopism naukowych były widoczne w internecie 24 lutego 2015 roku.</a:t>
            </a:r>
            <a:endParaRPr lang="pl-PL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/>
          </p:cNvSpPr>
          <p:nvPr>
            <p:ph type="body" idx="1"/>
          </p:nvPr>
        </p:nvSpPr>
        <p:spPr>
          <a:xfrm>
            <a:off x="601663" y="2970213"/>
            <a:ext cx="8229600" cy="2592387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l-PL" sz="2400" smtClean="0">
                <a:solidFill>
                  <a:srgbClr val="CC6600"/>
                </a:solidFill>
              </a:rPr>
              <a:t>Wszystkie materiały wykorzystane w tej prezentacji są przeznaczone do celów edukacyjnych dla studentów polonistyki UMK w roku akademickim 2014/2015 na kierunku edytorskim. Wiele z nich pochodzi z domeny publicznej inne należą do instytucji bądź wydawców naukowych. Niczego nie użyto w celach komercyjnych.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6863" y="4497388"/>
            <a:ext cx="8550275" cy="763587"/>
          </a:xfrm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l-PL" sz="3600" smtClean="0">
                <a:solidFill>
                  <a:schemeClr val="bg1"/>
                </a:solidFill>
                <a:latin typeface="Arial" charset="0"/>
              </a:rPr>
              <a:t>Dziękuję za uwagę!</a:t>
            </a:r>
            <a:endParaRPr lang="en-US" sz="36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3011" name="Subtitle 2"/>
          <p:cNvSpPr>
            <a:spLocks noGrp="1"/>
          </p:cNvSpPr>
          <p:nvPr>
            <p:ph type="subTitle" idx="4294967295"/>
          </p:nvPr>
        </p:nvSpPr>
        <p:spPr>
          <a:xfrm>
            <a:off x="296863" y="5567363"/>
            <a:ext cx="8550275" cy="106838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pl-PL" sz="2800" smtClean="0">
                <a:solidFill>
                  <a:srgbClr val="A6A6A6"/>
                </a:solidFill>
                <a:latin typeface="Arial" charset="0"/>
              </a:rPr>
              <a:t>Bożena Bednarek-Michalska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pl-PL" sz="1400" smtClean="0">
                <a:solidFill>
                  <a:srgbClr val="A6A6A6"/>
                </a:solidFill>
                <a:latin typeface="Arial" charset="0"/>
              </a:rPr>
              <a:t>Biblioteka Uniwersytecka w Toruniu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pl-PL" sz="1400" smtClean="0">
                <a:solidFill>
                  <a:srgbClr val="A6A6A6"/>
                </a:solidFill>
                <a:latin typeface="Arial" charset="0"/>
              </a:rPr>
              <a:t>Toruń 2015</a:t>
            </a:r>
            <a:endParaRPr lang="en-US" sz="1400" smtClean="0">
              <a:solidFill>
                <a:srgbClr val="A6A6A6"/>
              </a:solidFill>
              <a:latin typeface="Arial" charset="0"/>
            </a:endParaRPr>
          </a:p>
        </p:txBody>
      </p:sp>
      <p:pic>
        <p:nvPicPr>
          <p:cNvPr id="43012" name="Picture 6" descr="88x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6483350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1534</Words>
  <Application>Microsoft Office PowerPoint</Application>
  <PresentationFormat>On-screen Show (4:3)</PresentationFormat>
  <Paragraphs>115</Paragraphs>
  <Slides>23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Szablon projektu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9" baseType="lpstr">
      <vt:lpstr>Arial</vt:lpstr>
      <vt:lpstr>Calibri</vt:lpstr>
      <vt:lpstr>Verdana</vt:lpstr>
      <vt:lpstr>Times New Roman</vt:lpstr>
      <vt:lpstr>Wingdings</vt:lpstr>
      <vt:lpstr>Office Theme</vt:lpstr>
      <vt:lpstr>Publikowanie elektroniczne w nauce</vt:lpstr>
      <vt:lpstr>Co to jest publikacja a co wydawnictwo?</vt:lpstr>
      <vt:lpstr>Co to jest publikowanie/wydawanie naukowe?</vt:lpstr>
      <vt:lpstr>Najstarsze czasopisma naukowe</vt:lpstr>
      <vt:lpstr>Czasopisma naukowe polskie</vt:lpstr>
      <vt:lpstr>Co to jest publikowanie elektroniczne?</vt:lpstr>
      <vt:lpstr>Rozwój publikowania elektronicznego naukowego</vt:lpstr>
      <vt:lpstr>Wydawnictwa/publikacje elektroniczne   w kontekście dostępności</vt:lpstr>
      <vt:lpstr>Pierwsze czasopisma naukowe online</vt:lpstr>
      <vt:lpstr>Skąd się wzięły modele otwarte (open access)?</vt:lpstr>
      <vt:lpstr>Ruch Open Access</vt:lpstr>
      <vt:lpstr>Stopnie otwartości publikacji</vt:lpstr>
      <vt:lpstr>Najnowocześniejsze otwarte kanały komunikacyjne nauki</vt:lpstr>
      <vt:lpstr>Slajd 14</vt:lpstr>
      <vt:lpstr>Biblioteki Cyfrowe</vt:lpstr>
      <vt:lpstr>Slajd 16</vt:lpstr>
      <vt:lpstr>Slajd 17</vt:lpstr>
      <vt:lpstr>Otwarte książki</vt:lpstr>
      <vt:lpstr>Slajd 19</vt:lpstr>
      <vt:lpstr>Perspektywy publikowania  i upowszechniania naukowego?</vt:lpstr>
      <vt:lpstr>Bibliografia</vt:lpstr>
      <vt:lpstr>Slajd 22</vt:lpstr>
      <vt:lpstr>Dziękuję za uwagę!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BM</cp:lastModifiedBy>
  <cp:revision>72</cp:revision>
  <dcterms:created xsi:type="dcterms:W3CDTF">2013-08-21T19:17:07Z</dcterms:created>
  <dcterms:modified xsi:type="dcterms:W3CDTF">2015-03-02T10:12:35Z</dcterms:modified>
</cp:coreProperties>
</file>